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28C"/>
    <a:srgbClr val="9AC433"/>
    <a:srgbClr val="80C38B"/>
    <a:srgbClr val="67BE9E"/>
    <a:srgbClr val="3DB58F"/>
    <a:srgbClr val="3CAAAB"/>
    <a:srgbClr val="3C93AE"/>
    <a:srgbClr val="3887B2"/>
    <a:srgbClr val="3D75B3"/>
    <a:srgbClr val="3F6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3273" autoAdjust="0"/>
  </p:normalViewPr>
  <p:slideViewPr>
    <p:cSldViewPr snapToGrid="0">
      <p:cViewPr>
        <p:scale>
          <a:sx n="93" d="100"/>
          <a:sy n="93" d="100"/>
        </p:scale>
        <p:origin x="-253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BDCC396-2394-4E4D-A060-3F28A1CC2D5D}" type="datetimeFigureOut">
              <a:rPr lang="tr-TR" smtClean="0"/>
              <a:t>23.11.2021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35570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BDCC396-2394-4E4D-A060-3F28A1CC2D5D}" type="datetimeFigureOut">
              <a:rPr lang="tr-TR" smtClean="0"/>
              <a:t>23.11.2021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244081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BDCC396-2394-4E4D-A060-3F28A1CC2D5D}" type="datetimeFigureOut">
              <a:rPr lang="tr-TR" smtClean="0"/>
              <a:t>23.11.2021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220718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BDCC396-2394-4E4D-A060-3F28A1CC2D5D}" type="datetimeFigureOut">
              <a:rPr lang="tr-TR" smtClean="0"/>
              <a:t>23.11.2021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211850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BDCC396-2394-4E4D-A060-3F28A1CC2D5D}" type="datetimeFigureOut">
              <a:rPr lang="tr-TR" smtClean="0"/>
              <a:t>23.11.2021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211175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BDCC396-2394-4E4D-A060-3F28A1CC2D5D}" type="datetimeFigureOut">
              <a:rPr lang="tr-TR" smtClean="0"/>
              <a:t>23.11.2021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37656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BDCC396-2394-4E4D-A060-3F28A1CC2D5D}" type="datetimeFigureOut">
              <a:rPr lang="tr-TR" smtClean="0"/>
              <a:t>23.11.2021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21629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BDCC396-2394-4E4D-A060-3F28A1CC2D5D}" type="datetimeFigureOut">
              <a:rPr lang="tr-TR" smtClean="0"/>
              <a:t>23.11.2021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291252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BDCC396-2394-4E4D-A060-3F28A1CC2D5D}" type="datetimeFigureOut">
              <a:rPr lang="tr-TR" smtClean="0"/>
              <a:t>23.11.2021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173019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BDCC396-2394-4E4D-A060-3F28A1CC2D5D}" type="datetimeFigureOut">
              <a:rPr lang="tr-TR" smtClean="0"/>
              <a:t>23.11.2021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71202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BDCC396-2394-4E4D-A060-3F28A1CC2D5D}" type="datetimeFigureOut">
              <a:rPr lang="tr-TR" smtClean="0"/>
              <a:t>23.11.2021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F03A2E-D8F9-46C7-A218-096D1C8AB8C0}" type="slidenum">
              <a:rPr lang="tr-TR" smtClean="0"/>
              <a:t>‹#›</a:t>
            </a:fld>
            <a:endParaRPr lang="tr-TR"/>
          </a:p>
        </p:txBody>
      </p:sp>
    </p:spTree>
    <p:extLst>
      <p:ext uri="{BB962C8B-B14F-4D97-AF65-F5344CB8AC3E}">
        <p14:creationId xmlns:p14="http://schemas.microsoft.com/office/powerpoint/2010/main" val="353426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396-2394-4E4D-A060-3F28A1CC2D5D}" type="datetimeFigureOut">
              <a:rPr lang="tr-TR" smtClean="0"/>
              <a:t>23.11.2021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03A2E-D8F9-46C7-A218-096D1C8AB8C0}" type="slidenum">
              <a:rPr lang="tr-TR" smtClean="0"/>
              <a:t>‹#›</a:t>
            </a:fld>
            <a:endParaRPr lang="tr-TR"/>
          </a:p>
        </p:txBody>
      </p:sp>
    </p:spTree>
    <p:extLst>
      <p:ext uri="{BB962C8B-B14F-4D97-AF65-F5344CB8AC3E}">
        <p14:creationId xmlns:p14="http://schemas.microsoft.com/office/powerpoint/2010/main" val="179559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C9B966-D094-E345-A57D-C4DF70D333F4}"/>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C5ADA1F-F684-47E1-BD37-440AAA6D2AA5}"/>
              </a:ext>
            </a:extLst>
          </p:cNvPr>
          <p:cNvSpPr/>
          <p:nvPr/>
        </p:nvSpPr>
        <p:spPr>
          <a:xfrm>
            <a:off x="1583473" y="615088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DE201439-54A8-468D-84D3-F89EC3304CA2}"/>
              </a:ext>
            </a:extLst>
          </p:cNvPr>
          <p:cNvPicPr>
            <a:picLocks noChangeAspect="1"/>
          </p:cNvPicPr>
          <p:nvPr/>
        </p:nvPicPr>
        <p:blipFill>
          <a:blip r:embed="rId3"/>
          <a:stretch>
            <a:fillRect/>
          </a:stretch>
        </p:blipFill>
        <p:spPr>
          <a:xfrm>
            <a:off x="1713021" y="5743595"/>
            <a:ext cx="1067586" cy="181393"/>
          </a:xfrm>
          <a:prstGeom prst="rect">
            <a:avLst/>
          </a:prstGeom>
        </p:spPr>
      </p:pic>
      <p:sp>
        <p:nvSpPr>
          <p:cNvPr id="7" name="Dikdörtgen: Köşeleri Yuvarlatılmış 6">
            <a:extLst>
              <a:ext uri="{FF2B5EF4-FFF2-40B4-BE49-F238E27FC236}">
                <a16:creationId xmlns:a16="http://schemas.microsoft.com/office/drawing/2014/main" id="{2980BFD7-1A90-4191-BEA7-F3AB839A346A}"/>
              </a:ext>
            </a:extLst>
          </p:cNvPr>
          <p:cNvSpPr/>
          <p:nvPr/>
        </p:nvSpPr>
        <p:spPr>
          <a:xfrm>
            <a:off x="1849581" y="574337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7">
            <a:extLst>
              <a:ext uri="{FF2B5EF4-FFF2-40B4-BE49-F238E27FC236}">
                <a16:creationId xmlns:a16="http://schemas.microsoft.com/office/drawing/2014/main" id="{5ABBA83D-44E2-46AF-90C2-40763C631726}"/>
              </a:ext>
            </a:extLst>
          </p:cNvPr>
          <p:cNvSpPr/>
          <p:nvPr/>
        </p:nvSpPr>
        <p:spPr>
          <a:xfrm>
            <a:off x="1215187" y="1961143"/>
            <a:ext cx="5570621" cy="2479565"/>
          </a:xfrm>
          <a:prstGeom prst="rect">
            <a:avLst/>
          </a:prstGeom>
          <a:noFill/>
          <a:ln w="25400" cap="flat" cmpd="sng" algn="ctr">
            <a:noFill/>
            <a:prstDash val="solid"/>
          </a:ln>
          <a:effectLst/>
        </p:spPr>
        <p:txBody>
          <a:bodyPr rtlCol="0" anchor="ctr"/>
          <a:lstStyle/>
          <a:p>
            <a:pPr marL="0" marR="0" lvl="0" indent="0" algn="justLow" defTabSz="914400" rtl="1" eaLnBrk="1" fontAlgn="auto" latinLnBrk="0" hangingPunct="1">
              <a:lnSpc>
                <a:spcPct val="100000"/>
              </a:lnSpc>
              <a:spcBef>
                <a:spcPts val="1200"/>
              </a:spcBef>
              <a:spcAft>
                <a:spcPts val="0"/>
              </a:spcAft>
              <a:buClrTx/>
              <a:buSzTx/>
              <a:buFontTx/>
              <a:buNone/>
              <a:tabLst/>
              <a:defRPr/>
            </a:pPr>
            <a:r>
              <a:rPr lang="ar-SY" sz="4400" b="1" kern="0" dirty="0">
                <a:solidFill>
                  <a:schemeClr val="accent1">
                    <a:lumMod val="75000"/>
                  </a:schemeClr>
                </a:solidFill>
                <a:latin typeface="Calibri"/>
                <a:ea typeface="Times New Roman" panose="02020603050405020304" pitchFamily="18" charset="0"/>
                <a:cs typeface="Calibri" panose="020F0502020204030204" pitchFamily="34" charset="0"/>
              </a:rPr>
              <a:t>وحدة التلقيح</a:t>
            </a:r>
            <a:endParaRPr kumimoji="0" lang="ar-SY" sz="32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endParaRPr>
          </a:p>
          <a:p>
            <a:pPr marL="0" marR="0" lvl="0" indent="0" algn="justLow" defTabSz="914400" rtl="1" eaLnBrk="1" fontAlgn="auto" latinLnBrk="0" hangingPunct="1">
              <a:lnSpc>
                <a:spcPct val="100000"/>
              </a:lnSpc>
              <a:spcBef>
                <a:spcPts val="1200"/>
              </a:spcBef>
              <a:spcAft>
                <a:spcPts val="0"/>
              </a:spcAft>
              <a:buClrTx/>
              <a:buSzTx/>
              <a:buFontTx/>
              <a:buNone/>
              <a:tabLst/>
              <a:defRPr/>
            </a:pPr>
            <a:r>
              <a:rPr kumimoji="0" lang="ar-SY" sz="2800" b="1"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rPr>
              <a:t>أهداف</a:t>
            </a:r>
            <a:r>
              <a:rPr kumimoji="0" lang="ar-SY" sz="2800" b="1" u="none" strike="noStrike" kern="0" cap="none" spc="0" normalizeH="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rPr>
              <a:t> وغايات برنامج التدريب</a:t>
            </a:r>
          </a:p>
          <a:p>
            <a:pPr marL="0" marR="0" lvl="0" indent="0" algn="justLow" defTabSz="914400" rtl="1" eaLnBrk="1" fontAlgn="auto" latinLnBrk="0" hangingPunct="1">
              <a:lnSpc>
                <a:spcPct val="100000"/>
              </a:lnSpc>
              <a:spcBef>
                <a:spcPts val="1200"/>
              </a:spcBef>
              <a:spcAft>
                <a:spcPts val="0"/>
              </a:spcAft>
              <a:buClrTx/>
              <a:buSzTx/>
              <a:buFontTx/>
              <a:buNone/>
              <a:tabLst/>
              <a:defRPr/>
            </a:pPr>
            <a:r>
              <a:rPr lang="ar-SY" sz="2400" kern="0" baseline="0" dirty="0">
                <a:solidFill>
                  <a:schemeClr val="accent1">
                    <a:lumMod val="75000"/>
                  </a:schemeClr>
                </a:solidFill>
                <a:latin typeface="Calibri"/>
                <a:ea typeface="Times New Roman" panose="02020603050405020304" pitchFamily="18" charset="0"/>
                <a:cs typeface="Calibri" panose="020F0502020204030204" pitchFamily="34" charset="0"/>
              </a:rPr>
              <a:t>رئاسة</a:t>
            </a:r>
            <a:r>
              <a:rPr lang="ar-SY" sz="2400" kern="0" dirty="0">
                <a:solidFill>
                  <a:schemeClr val="accent1">
                    <a:lumMod val="75000"/>
                  </a:schemeClr>
                </a:solidFill>
                <a:latin typeface="Calibri"/>
                <a:ea typeface="Times New Roman" panose="02020603050405020304" pitchFamily="18" charset="0"/>
                <a:cs typeface="Calibri" panose="020F0502020204030204" pitchFamily="34" charset="0"/>
              </a:rPr>
              <a:t> دائرة الأمراض التي يمكن الوقاية منها عبر اللقاح</a:t>
            </a:r>
          </a:p>
        </p:txBody>
      </p:sp>
    </p:spTree>
    <p:extLst>
      <p:ext uri="{BB962C8B-B14F-4D97-AF65-F5344CB8AC3E}">
        <p14:creationId xmlns:p14="http://schemas.microsoft.com/office/powerpoint/2010/main" val="32509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48DC6C-34EF-3B4F-ACDD-E92C4E788FD6}"/>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00E8EF3F-0963-495D-80D0-5C2921920A28}"/>
              </a:ext>
            </a:extLst>
          </p:cNvPr>
          <p:cNvSpPr txBox="1"/>
          <p:nvPr/>
        </p:nvSpPr>
        <p:spPr>
          <a:xfrm>
            <a:off x="4373881" y="1930375"/>
            <a:ext cx="7569865" cy="3647793"/>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200" dirty="0">
                <a:solidFill>
                  <a:schemeClr val="bg1"/>
                </a:solidFill>
                <a:cs typeface="Calibri"/>
              </a:rPr>
              <a:t>يتم شرح السيناريو للمشاركين.</a:t>
            </a:r>
          </a:p>
          <a:p>
            <a:pPr marL="355600" marR="5080" indent="-342900" algn="just" rtl="1">
              <a:spcBef>
                <a:spcPts val="1200"/>
              </a:spcBef>
              <a:buFont typeface="Arial" panose="020B0604020202020204" pitchFamily="34" charset="0"/>
              <a:buChar char="•"/>
            </a:pPr>
            <a:r>
              <a:rPr lang="ar-SY" sz="2200" dirty="0">
                <a:solidFill>
                  <a:schemeClr val="bg1"/>
                </a:solidFill>
                <a:cs typeface="Calibri"/>
              </a:rPr>
              <a:t>تراجع السيدة عائشة، الحامل في الأسبوع الـ 20، تتقدم المركز الصحي للمهاجرين من أجل المراقبة. لم تحصل السيدة عائشة على لقاح الخناق والكزاز من قبل. لدى السيدة عائشة مخاوف بخصوص اللقاحات. يتحدث العاملون الصحيون الذين يعملون في مجال صحة المهاجرين مع السيدة عائشة حول لقاح الخناق والكزاز وغيره من اللقاحات. تتم بعد ذلك المناقشة مع المجموعة حول طريقة التعامل مع الأشخاص الذين لديهم مخاوف حول اللقاح.</a:t>
            </a:r>
          </a:p>
          <a:p>
            <a:pPr marL="355600" marR="5080" indent="-342900" algn="just" rtl="1">
              <a:spcBef>
                <a:spcPts val="1200"/>
              </a:spcBef>
              <a:buFont typeface="Arial" panose="020B0604020202020204" pitchFamily="34" charset="0"/>
              <a:buChar char="•"/>
            </a:pPr>
            <a:r>
              <a:rPr lang="ar-SY" sz="2200" dirty="0">
                <a:solidFill>
                  <a:schemeClr val="bg1"/>
                </a:solidFill>
                <a:cs typeface="Calibri"/>
              </a:rPr>
              <a:t>التمثيل: 5 دقائق</a:t>
            </a:r>
          </a:p>
          <a:p>
            <a:pPr marL="355600" marR="5080" indent="-342900" algn="just" rtl="1">
              <a:spcBef>
                <a:spcPts val="1200"/>
              </a:spcBef>
              <a:buFont typeface="Arial" panose="020B0604020202020204" pitchFamily="34" charset="0"/>
              <a:buChar char="•"/>
            </a:pPr>
            <a:r>
              <a:rPr lang="ar-SY" sz="2200" dirty="0">
                <a:solidFill>
                  <a:schemeClr val="bg1"/>
                </a:solidFill>
                <a:cs typeface="Calibri"/>
              </a:rPr>
              <a:t>المناقشة: 5 دقائق</a:t>
            </a:r>
          </a:p>
        </p:txBody>
      </p:sp>
      <p:sp>
        <p:nvSpPr>
          <p:cNvPr id="10"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1" name="object 4">
            <a:extLst>
              <a:ext uri="{FF2B5EF4-FFF2-40B4-BE49-F238E27FC236}">
                <a16:creationId xmlns:a16="http://schemas.microsoft.com/office/drawing/2014/main" id="{00E8EF3F-0963-495D-80D0-5C2921920A28}"/>
              </a:ext>
            </a:extLst>
          </p:cNvPr>
          <p:cNvSpPr txBox="1"/>
          <p:nvPr/>
        </p:nvSpPr>
        <p:spPr>
          <a:xfrm>
            <a:off x="589547" y="3001180"/>
            <a:ext cx="2910753" cy="693138"/>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تمثيل الحالة</a:t>
            </a:r>
          </a:p>
        </p:txBody>
      </p:sp>
    </p:spTree>
    <p:extLst>
      <p:ext uri="{BB962C8B-B14F-4D97-AF65-F5344CB8AC3E}">
        <p14:creationId xmlns:p14="http://schemas.microsoft.com/office/powerpoint/2010/main" val="225398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280667-0DD2-6043-82AE-2C8B111ABD61}"/>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00E8EF3F-0963-495D-80D0-5C2921920A28}"/>
              </a:ext>
            </a:extLst>
          </p:cNvPr>
          <p:cNvSpPr txBox="1"/>
          <p:nvPr/>
        </p:nvSpPr>
        <p:spPr>
          <a:xfrm>
            <a:off x="4373881" y="1906308"/>
            <a:ext cx="7569865" cy="3340017"/>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400" dirty="0">
                <a:solidFill>
                  <a:schemeClr val="bg1"/>
                </a:solidFill>
                <a:cs typeface="Calibri"/>
              </a:rPr>
              <a:t>يمكن الوقاية من بعض الأمراض المعدية عبر اللقاحات.</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يتم التلقيح في بلدنا ضد 13 مرضاً.</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خدمات التلقيح في بلدنا مجانية.</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يوصى بلقاح الـ </a:t>
            </a:r>
            <a:r>
              <a:rPr lang="tr-TR" sz="2400" dirty="0" err="1">
                <a:solidFill>
                  <a:schemeClr val="bg1"/>
                </a:solidFill>
                <a:cs typeface="Calibri"/>
              </a:rPr>
              <a:t>Td</a:t>
            </a:r>
            <a:r>
              <a:rPr lang="ar-SY" sz="2400" dirty="0">
                <a:solidFill>
                  <a:schemeClr val="bg1"/>
                </a:solidFill>
                <a:cs typeface="Calibri"/>
              </a:rPr>
              <a:t> لدى جميع النساء الحوامل اللواتي لا يعرفن حالة اللقاح لديهن أو الملقحات بشكل غير كامل.</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يُعطى لقاح الـ</a:t>
            </a:r>
            <a:r>
              <a:rPr lang="tr-TR" sz="2400" dirty="0" err="1">
                <a:solidFill>
                  <a:schemeClr val="bg1"/>
                </a:solidFill>
                <a:cs typeface="Calibri"/>
              </a:rPr>
              <a:t>Td</a:t>
            </a:r>
            <a:r>
              <a:rPr lang="tr-TR" sz="2400" dirty="0">
                <a:solidFill>
                  <a:schemeClr val="bg1"/>
                </a:solidFill>
                <a:cs typeface="Calibri"/>
              </a:rPr>
              <a:t> </a:t>
            </a:r>
            <a:r>
              <a:rPr lang="ar-SY" sz="2400" dirty="0">
                <a:solidFill>
                  <a:schemeClr val="bg1"/>
                </a:solidFill>
                <a:cs typeface="Calibri"/>
              </a:rPr>
              <a:t> للنساء الحوامل على شكل جرعتين على الأقل بفاصل 4 أسابيع بدءاً من الشهر الرابع من الحمل.</a:t>
            </a:r>
          </a:p>
        </p:txBody>
      </p:sp>
      <p:sp>
        <p:nvSpPr>
          <p:cNvPr id="10"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1" name="object 4">
            <a:extLst>
              <a:ext uri="{FF2B5EF4-FFF2-40B4-BE49-F238E27FC236}">
                <a16:creationId xmlns:a16="http://schemas.microsoft.com/office/drawing/2014/main" id="{00E8EF3F-0963-495D-80D0-5C2921920A28}"/>
              </a:ext>
            </a:extLst>
          </p:cNvPr>
          <p:cNvSpPr txBox="1"/>
          <p:nvPr/>
        </p:nvSpPr>
        <p:spPr>
          <a:xfrm>
            <a:off x="589547" y="3001180"/>
            <a:ext cx="2910753" cy="693138"/>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الخلاصة</a:t>
            </a:r>
          </a:p>
        </p:txBody>
      </p:sp>
    </p:spTree>
    <p:extLst>
      <p:ext uri="{BB962C8B-B14F-4D97-AF65-F5344CB8AC3E}">
        <p14:creationId xmlns:p14="http://schemas.microsoft.com/office/powerpoint/2010/main" val="268584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5B321-A430-D54C-9615-008F3555E891}"/>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00E8EF3F-0963-495D-80D0-5C2921920A28}"/>
              </a:ext>
            </a:extLst>
          </p:cNvPr>
          <p:cNvSpPr txBox="1"/>
          <p:nvPr/>
        </p:nvSpPr>
        <p:spPr>
          <a:xfrm>
            <a:off x="4307007" y="1858177"/>
            <a:ext cx="7636739" cy="3617016"/>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800" dirty="0" smtClean="0">
                <a:solidFill>
                  <a:schemeClr val="bg1"/>
                </a:solidFill>
                <a:cs typeface="Calibri"/>
              </a:rPr>
              <a:t>يتم تطبيق الكثير من اللقاحات على الأطفال دون داعٍ. حليب الأم لوحده يحمي الطفل (خطأ)</a:t>
            </a:r>
          </a:p>
          <a:p>
            <a:pPr marL="355600" marR="5080" indent="-342900" algn="just" rtl="1">
              <a:spcBef>
                <a:spcPts val="1200"/>
              </a:spcBef>
              <a:buFont typeface="Arial" panose="020B0604020202020204" pitchFamily="34" charset="0"/>
              <a:buChar char="•"/>
            </a:pPr>
            <a:r>
              <a:rPr lang="ar-SY" sz="2800" dirty="0" smtClean="0">
                <a:solidFill>
                  <a:schemeClr val="bg1"/>
                </a:solidFill>
                <a:cs typeface="Calibri"/>
              </a:rPr>
              <a:t>إن تطبيق أكثر من لقاح على الطفل في المرة الواحدة لا يؤذي الطفل. (صح)</a:t>
            </a:r>
          </a:p>
          <a:p>
            <a:pPr marL="355600" marR="5080" indent="-342900" algn="just" rtl="1">
              <a:spcBef>
                <a:spcPts val="1200"/>
              </a:spcBef>
              <a:buFont typeface="Arial" panose="020B0604020202020204" pitchFamily="34" charset="0"/>
              <a:buChar char="•"/>
            </a:pPr>
            <a:r>
              <a:rPr lang="ar-SY" sz="2800" dirty="0" smtClean="0">
                <a:solidFill>
                  <a:schemeClr val="bg1"/>
                </a:solidFill>
                <a:cs typeface="Calibri"/>
              </a:rPr>
              <a:t>إن الأمراض التي يمكن الوقاية منها عبر اللقاحات هي جزء من الحياة. (خطأ)</a:t>
            </a:r>
          </a:p>
          <a:p>
            <a:pPr marL="355600" marR="5080" indent="-342900" algn="just" rtl="1">
              <a:spcBef>
                <a:spcPts val="1200"/>
              </a:spcBef>
              <a:buFont typeface="Arial" panose="020B0604020202020204" pitchFamily="34" charset="0"/>
              <a:buChar char="•"/>
            </a:pPr>
            <a:r>
              <a:rPr lang="ar-SY" sz="2800" dirty="0" smtClean="0">
                <a:solidFill>
                  <a:schemeClr val="bg1"/>
                </a:solidFill>
                <a:cs typeface="Calibri"/>
              </a:rPr>
              <a:t>تطبق اللقاحات مجاناً في بلدنا. (صح)</a:t>
            </a:r>
            <a:endParaRPr lang="ar-SY" sz="2800" dirty="0">
              <a:solidFill>
                <a:schemeClr val="bg1"/>
              </a:solidFill>
              <a:cs typeface="Calibri"/>
            </a:endParaRPr>
          </a:p>
        </p:txBody>
      </p:sp>
      <p:sp>
        <p:nvSpPr>
          <p:cNvPr id="10"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1" name="object 4">
            <a:extLst>
              <a:ext uri="{FF2B5EF4-FFF2-40B4-BE49-F238E27FC236}">
                <a16:creationId xmlns:a16="http://schemas.microsoft.com/office/drawing/2014/main" id="{00E8EF3F-0963-495D-80D0-5C2921920A28}"/>
              </a:ext>
            </a:extLst>
          </p:cNvPr>
          <p:cNvSpPr txBox="1"/>
          <p:nvPr/>
        </p:nvSpPr>
        <p:spPr>
          <a:xfrm>
            <a:off x="589547" y="3001180"/>
            <a:ext cx="2910753" cy="693138"/>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القياس والتقييم</a:t>
            </a:r>
          </a:p>
        </p:txBody>
      </p:sp>
    </p:spTree>
    <p:extLst>
      <p:ext uri="{BB962C8B-B14F-4D97-AF65-F5344CB8AC3E}">
        <p14:creationId xmlns:p14="http://schemas.microsoft.com/office/powerpoint/2010/main" val="385557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DA1A3D-A1D2-A244-B5EA-1D19327692C1}"/>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Dikdörtgen 10">
            <a:extLst>
              <a:ext uri="{FF2B5EF4-FFF2-40B4-BE49-F238E27FC236}">
                <a16:creationId xmlns:a16="http://schemas.microsoft.com/office/drawing/2014/main" id="{497283E2-9B4A-49D7-8AF7-D5462E1B53F1}"/>
              </a:ext>
            </a:extLst>
          </p:cNvPr>
          <p:cNvSpPr/>
          <p:nvPr/>
        </p:nvSpPr>
        <p:spPr>
          <a:xfrm>
            <a:off x="4040981" y="2850381"/>
            <a:ext cx="4615775" cy="1157237"/>
          </a:xfrm>
          <a:prstGeom prst="rect">
            <a:avLst/>
          </a:prstGeom>
          <a:noFill/>
          <a:ln w="25400" cap="flat" cmpd="sng" algn="ctr">
            <a:noFill/>
            <a:prstDash val="solid"/>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Y" sz="4400" b="1" kern="0" dirty="0">
                <a:solidFill>
                  <a:schemeClr val="bg1"/>
                </a:solidFill>
                <a:latin typeface="Calibri"/>
                <a:ea typeface="Times New Roman" panose="02020603050405020304" pitchFamily="18" charset="0"/>
                <a:cs typeface="Calibri" panose="020F0502020204030204" pitchFamily="34" charset="0"/>
              </a:rPr>
              <a:t>ش</a:t>
            </a:r>
            <a:r>
              <a:rPr kumimoji="0" lang="ar-SY" sz="4400" b="1" i="0" u="none" strike="noStrike" kern="0" cap="none" spc="0" normalizeH="0" baseline="0" noProof="0" dirty="0">
                <a:ln>
                  <a:noFill/>
                </a:ln>
                <a:solidFill>
                  <a:schemeClr val="bg1"/>
                </a:solidFill>
                <a:effectLst/>
                <a:uLnTx/>
                <a:uFillTx/>
                <a:latin typeface="Calibri"/>
                <a:ea typeface="Times New Roman" panose="02020603050405020304" pitchFamily="18" charset="0"/>
                <a:cs typeface="Calibri" panose="020F0502020204030204" pitchFamily="34" charset="0"/>
              </a:rPr>
              <a:t>ـــــــــــــــــــــــــــــكراً لكـــــــــــــــــــــــــــــم ...</a:t>
            </a:r>
            <a:endParaRPr kumimoji="0" lang="ar-SY" sz="3200" b="1" i="0" u="none" strike="noStrike" kern="0" cap="none" spc="0" normalizeH="0" baseline="0" noProof="0" dirty="0">
              <a:ln>
                <a:noFill/>
              </a:ln>
              <a:solidFill>
                <a:schemeClr val="bg1"/>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3668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10EAC-88C6-B148-9255-4D1C12B0883F}"/>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C5ADA1F-F684-47E1-BD37-440AAA6D2AA5}"/>
              </a:ext>
            </a:extLst>
          </p:cNvPr>
          <p:cNvSpPr/>
          <p:nvPr/>
        </p:nvSpPr>
        <p:spPr>
          <a:xfrm>
            <a:off x="1583473" y="615088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DE201439-54A8-468D-84D3-F89EC3304CA2}"/>
              </a:ext>
            </a:extLst>
          </p:cNvPr>
          <p:cNvPicPr>
            <a:picLocks noChangeAspect="1"/>
          </p:cNvPicPr>
          <p:nvPr/>
        </p:nvPicPr>
        <p:blipFill>
          <a:blip r:embed="rId3"/>
          <a:stretch>
            <a:fillRect/>
          </a:stretch>
        </p:blipFill>
        <p:spPr>
          <a:xfrm>
            <a:off x="1713021" y="5827818"/>
            <a:ext cx="1067586" cy="181393"/>
          </a:xfrm>
          <a:prstGeom prst="rect">
            <a:avLst/>
          </a:prstGeom>
        </p:spPr>
      </p:pic>
      <p:sp>
        <p:nvSpPr>
          <p:cNvPr id="7" name="Dikdörtgen: Köşeleri Yuvarlatılmış 6">
            <a:extLst>
              <a:ext uri="{FF2B5EF4-FFF2-40B4-BE49-F238E27FC236}">
                <a16:creationId xmlns:a16="http://schemas.microsoft.com/office/drawing/2014/main" id="{2980BFD7-1A90-4191-BEA7-F3AB839A346A}"/>
              </a:ext>
            </a:extLst>
          </p:cNvPr>
          <p:cNvSpPr/>
          <p:nvPr/>
        </p:nvSpPr>
        <p:spPr>
          <a:xfrm>
            <a:off x="1849581" y="5827594"/>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object 4">
            <a:extLst>
              <a:ext uri="{FF2B5EF4-FFF2-40B4-BE49-F238E27FC236}">
                <a16:creationId xmlns:a16="http://schemas.microsoft.com/office/drawing/2014/main" id="{00E8EF3F-0963-495D-80D0-5C2921920A28}"/>
              </a:ext>
            </a:extLst>
          </p:cNvPr>
          <p:cNvSpPr txBox="1"/>
          <p:nvPr/>
        </p:nvSpPr>
        <p:spPr>
          <a:xfrm>
            <a:off x="2076773" y="2469322"/>
            <a:ext cx="8883186" cy="2601353"/>
          </a:xfrm>
          <a:prstGeom prst="rect">
            <a:avLst/>
          </a:prstGeom>
        </p:spPr>
        <p:txBody>
          <a:bodyPr vert="horz" wrap="square" lIns="0" tIns="137795" rIns="0" bIns="0" rtlCol="0">
            <a:spAutoFit/>
          </a:bodyPr>
          <a:lstStyle/>
          <a:p>
            <a:pPr marL="12700" marR="5080" algn="just" rtl="1">
              <a:spcBef>
                <a:spcPts val="1200"/>
              </a:spcBef>
            </a:pPr>
            <a:r>
              <a:rPr lang="ar-SY" sz="2400" dirty="0">
                <a:cs typeface="Calibri"/>
              </a:rPr>
              <a:t>اكتساب السكان الموجودين تحت الحماية المؤقتة في بلدنا المعرفة والخبرة حول؛</a:t>
            </a:r>
          </a:p>
          <a:p>
            <a:pPr marL="355600" marR="5080" indent="-342900" algn="just" rtl="1">
              <a:spcBef>
                <a:spcPts val="1200"/>
              </a:spcBef>
              <a:buFont typeface="Arial" panose="020B0604020202020204" pitchFamily="34" charset="0"/>
              <a:buChar char="•"/>
            </a:pPr>
            <a:r>
              <a:rPr lang="ar-SY" sz="2400" dirty="0">
                <a:cs typeface="Calibri"/>
              </a:rPr>
              <a:t>اللقاحات التي يتم تطبيقها خلال مرحلة الطفولة (0-59 شهراً) و</a:t>
            </a:r>
          </a:p>
          <a:p>
            <a:pPr marL="355600" marR="5080" indent="-342900" algn="just" rtl="1">
              <a:spcBef>
                <a:spcPts val="1200"/>
              </a:spcBef>
              <a:buFont typeface="Arial" panose="020B0604020202020204" pitchFamily="34" charset="0"/>
              <a:buChar char="•"/>
            </a:pPr>
            <a:r>
              <a:rPr lang="ar-SY" sz="2400" dirty="0">
                <a:cs typeface="Calibri"/>
              </a:rPr>
              <a:t>على النساء </a:t>
            </a:r>
            <a:r>
              <a:rPr lang="ar-SY" sz="2400" dirty="0" smtClean="0">
                <a:cs typeface="Calibri"/>
              </a:rPr>
              <a:t>في فترة الخصوبة،</a:t>
            </a:r>
            <a:endParaRPr lang="ar-SY" sz="2400" dirty="0">
              <a:cs typeface="Calibri"/>
            </a:endParaRPr>
          </a:p>
          <a:p>
            <a:pPr marL="12700" marR="5080" algn="just" rtl="1">
              <a:spcBef>
                <a:spcPts val="1200"/>
              </a:spcBef>
            </a:pPr>
            <a:r>
              <a:rPr lang="ar-SY" sz="2400" dirty="0">
                <a:cs typeface="Calibri"/>
              </a:rPr>
              <a:t>وأهمية تعلم «جدول التلقيح»</a:t>
            </a:r>
          </a:p>
          <a:p>
            <a:pPr marL="12700" marR="5080" algn="just" rtl="1">
              <a:spcBef>
                <a:spcPts val="1200"/>
              </a:spcBef>
            </a:pPr>
            <a:r>
              <a:rPr lang="ar-SY" sz="2400" dirty="0">
                <a:cs typeface="Calibri"/>
              </a:rPr>
              <a:t>وتطوير الذات حول هذا الموضوع.</a:t>
            </a:r>
          </a:p>
        </p:txBody>
      </p:sp>
      <p:sp>
        <p:nvSpPr>
          <p:cNvPr id="9" name="object 4">
            <a:extLst>
              <a:ext uri="{FF2B5EF4-FFF2-40B4-BE49-F238E27FC236}">
                <a16:creationId xmlns:a16="http://schemas.microsoft.com/office/drawing/2014/main" id="{00E8EF3F-0963-495D-80D0-5C2921920A28}"/>
              </a:ext>
            </a:extLst>
          </p:cNvPr>
          <p:cNvSpPr txBox="1"/>
          <p:nvPr/>
        </p:nvSpPr>
        <p:spPr>
          <a:xfrm>
            <a:off x="2229173" y="1791538"/>
            <a:ext cx="8883186" cy="631583"/>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وحدة اللقاح: الهدف</a:t>
            </a:r>
          </a:p>
        </p:txBody>
      </p:sp>
    </p:spTree>
    <p:extLst>
      <p:ext uri="{BB962C8B-B14F-4D97-AF65-F5344CB8AC3E}">
        <p14:creationId xmlns:p14="http://schemas.microsoft.com/office/powerpoint/2010/main" val="77913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D5964-9ABE-B643-91D0-A446403CCED9}"/>
              </a:ext>
            </a:extLst>
          </p:cNvPr>
          <p:cNvPicPr>
            <a:picLocks noChangeAspect="1"/>
          </p:cNvPicPr>
          <p:nvPr/>
        </p:nvPicPr>
        <p:blipFill>
          <a:blip r:embed="rId2"/>
          <a:stretch>
            <a:fillRect/>
          </a:stretch>
        </p:blipFill>
        <p:spPr>
          <a:xfrm>
            <a:off x="0" y="0"/>
            <a:ext cx="12192000" cy="6858000"/>
          </a:xfrm>
          <a:prstGeom prst="rect">
            <a:avLst/>
          </a:prstGeom>
        </p:spPr>
      </p:pic>
      <p:sp>
        <p:nvSpPr>
          <p:cNvPr id="8" name="Dikdörtgen: Köşeleri Yuvarlatılmış 4">
            <a:extLst>
              <a:ext uri="{FF2B5EF4-FFF2-40B4-BE49-F238E27FC236}">
                <a16:creationId xmlns:a16="http://schemas.microsoft.com/office/drawing/2014/main" id="{4C5ADA1F-F684-47E1-BD37-440AAA6D2AA5}"/>
              </a:ext>
            </a:extLst>
          </p:cNvPr>
          <p:cNvSpPr/>
          <p:nvPr/>
        </p:nvSpPr>
        <p:spPr>
          <a:xfrm>
            <a:off x="1583473" y="615088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DE201439-54A8-468D-84D3-F89EC3304CA2}"/>
              </a:ext>
            </a:extLst>
          </p:cNvPr>
          <p:cNvPicPr>
            <a:picLocks noChangeAspect="1"/>
          </p:cNvPicPr>
          <p:nvPr/>
        </p:nvPicPr>
        <p:blipFill>
          <a:blip r:embed="rId3"/>
          <a:stretch>
            <a:fillRect/>
          </a:stretch>
        </p:blipFill>
        <p:spPr>
          <a:xfrm>
            <a:off x="1713021" y="5827818"/>
            <a:ext cx="1067586" cy="181393"/>
          </a:xfrm>
          <a:prstGeom prst="rect">
            <a:avLst/>
          </a:prstGeom>
        </p:spPr>
      </p:pic>
      <p:sp>
        <p:nvSpPr>
          <p:cNvPr id="10" name="Dikdörtgen: Köşeleri Yuvarlatılmış 6">
            <a:extLst>
              <a:ext uri="{FF2B5EF4-FFF2-40B4-BE49-F238E27FC236}">
                <a16:creationId xmlns:a16="http://schemas.microsoft.com/office/drawing/2014/main" id="{2980BFD7-1A90-4191-BEA7-F3AB839A346A}"/>
              </a:ext>
            </a:extLst>
          </p:cNvPr>
          <p:cNvSpPr/>
          <p:nvPr/>
        </p:nvSpPr>
        <p:spPr>
          <a:xfrm>
            <a:off x="1849581" y="5827594"/>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00E8EF3F-0963-495D-80D0-5C2921920A28}"/>
              </a:ext>
            </a:extLst>
          </p:cNvPr>
          <p:cNvSpPr txBox="1"/>
          <p:nvPr/>
        </p:nvSpPr>
        <p:spPr>
          <a:xfrm>
            <a:off x="2076773" y="2168525"/>
            <a:ext cx="8883186" cy="3586238"/>
          </a:xfrm>
          <a:prstGeom prst="rect">
            <a:avLst/>
          </a:prstGeom>
        </p:spPr>
        <p:txBody>
          <a:bodyPr vert="horz" wrap="square" lIns="0" tIns="137795" rIns="0" bIns="0" rtlCol="0">
            <a:spAutoFit/>
          </a:bodyPr>
          <a:lstStyle/>
          <a:p>
            <a:pPr marL="12700" marR="5080" algn="ctr" rtl="1">
              <a:spcBef>
                <a:spcPts val="1200"/>
              </a:spcBef>
            </a:pPr>
            <a:r>
              <a:rPr lang="ar-SY" sz="2400" b="1" dirty="0">
                <a:cs typeface="Calibri"/>
              </a:rPr>
              <a:t>يتوجب على المشاركين في نهاية هذا البرنامج التدريبي أن يكونوا قادرين على:</a:t>
            </a:r>
          </a:p>
          <a:p>
            <a:pPr marL="355600" marR="5080" indent="-342900" algn="just" rtl="1">
              <a:spcBef>
                <a:spcPts val="1200"/>
              </a:spcBef>
              <a:buFont typeface="Arial" panose="020B0604020202020204" pitchFamily="34" charset="0"/>
              <a:buChar char="•"/>
            </a:pPr>
            <a:r>
              <a:rPr lang="ar-SY" sz="2000" dirty="0">
                <a:cs typeface="Calibri"/>
              </a:rPr>
              <a:t>سرد الأمراض التي يمكن الوقاية منها عبر اللقاحات،</a:t>
            </a:r>
          </a:p>
          <a:p>
            <a:pPr marL="355600" marR="5080" indent="-342900" algn="just" rtl="1">
              <a:spcBef>
                <a:spcPts val="1200"/>
              </a:spcBef>
              <a:buFont typeface="Arial" panose="020B0604020202020204" pitchFamily="34" charset="0"/>
              <a:buChar char="•"/>
            </a:pPr>
            <a:r>
              <a:rPr lang="ar-SY" sz="2000" dirty="0">
                <a:cs typeface="Calibri"/>
              </a:rPr>
              <a:t>شرح أهمية الوقاية من الأمراض التي يمكن الوقاية منها عبر اللقاحات،</a:t>
            </a:r>
          </a:p>
          <a:p>
            <a:pPr marL="355600" marR="5080" indent="-342900" algn="just" rtl="1">
              <a:spcBef>
                <a:spcPts val="1200"/>
              </a:spcBef>
              <a:buFont typeface="Arial" panose="020B0604020202020204" pitchFamily="34" charset="0"/>
              <a:buChar char="•"/>
            </a:pPr>
            <a:r>
              <a:rPr lang="ar-SY" sz="2000" dirty="0">
                <a:cs typeface="Calibri"/>
              </a:rPr>
              <a:t>إدراك أنه عندما يتم تلقيح طفله أو أطفاله الذين تتراوح أعمارهم بين 0-59 </a:t>
            </a:r>
            <a:r>
              <a:rPr lang="ar-SY" sz="2000" dirty="0" smtClean="0">
                <a:cs typeface="Calibri"/>
              </a:rPr>
              <a:t>شهراً وأنه </a:t>
            </a:r>
            <a:r>
              <a:rPr lang="ar-SY" sz="2000" dirty="0">
                <a:cs typeface="Calibri"/>
              </a:rPr>
              <a:t>يؤمن صحة الأطفال ضد الأمراض التي يمكن الوقاية منها عبر اللقاح.</a:t>
            </a:r>
          </a:p>
          <a:p>
            <a:pPr marL="355600" marR="5080" indent="-342900" algn="just" rtl="1">
              <a:spcBef>
                <a:spcPts val="1200"/>
              </a:spcBef>
              <a:buFont typeface="Arial" panose="020B0604020202020204" pitchFamily="34" charset="0"/>
              <a:buChar char="•"/>
            </a:pPr>
            <a:r>
              <a:rPr lang="ar-SY" sz="2000" dirty="0">
                <a:cs typeface="Calibri"/>
              </a:rPr>
              <a:t>تحديد أن اللقاحات ستقلل من عدد الأمراض التي يمكن الوقاية منها عبر اللقاحات وبأن الأوبئة لن تحدث.</a:t>
            </a:r>
          </a:p>
          <a:p>
            <a:pPr marL="355600" marR="5080" indent="-342900" algn="just" rtl="1">
              <a:spcBef>
                <a:spcPts val="1200"/>
              </a:spcBef>
              <a:buFont typeface="Arial" panose="020B0604020202020204" pitchFamily="34" charset="0"/>
              <a:buChar char="•"/>
            </a:pPr>
            <a:r>
              <a:rPr lang="ar-SY" sz="2000" dirty="0">
                <a:cs typeface="Calibri"/>
              </a:rPr>
              <a:t>القول بأن بعض الأمراض قد تمت السيطرة عليها ولم تعد تشاهد في العالم بفضل تطبيقات اللقاح.</a:t>
            </a:r>
          </a:p>
          <a:p>
            <a:pPr marL="355600" marR="5080" indent="-342900" algn="just" rtl="1">
              <a:spcBef>
                <a:spcPts val="1200"/>
              </a:spcBef>
              <a:buFont typeface="Arial" panose="020B0604020202020204" pitchFamily="34" charset="0"/>
              <a:buChar char="•"/>
            </a:pPr>
            <a:r>
              <a:rPr lang="ar-SY" sz="2000" dirty="0">
                <a:cs typeface="Calibri"/>
              </a:rPr>
              <a:t>أخذ لقاح الكزاز والخناق بعين الاعتبار لدى النساء </a:t>
            </a:r>
            <a:r>
              <a:rPr lang="ar-SY" sz="2000" dirty="0" smtClean="0">
                <a:cs typeface="Calibri"/>
              </a:rPr>
              <a:t>في فترة الخصوبة.</a:t>
            </a:r>
            <a:endParaRPr lang="ar-SY" sz="2000" dirty="0">
              <a:cs typeface="Calibri"/>
            </a:endParaRPr>
          </a:p>
        </p:txBody>
      </p:sp>
      <p:sp>
        <p:nvSpPr>
          <p:cNvPr id="12" name="object 4">
            <a:extLst>
              <a:ext uri="{FF2B5EF4-FFF2-40B4-BE49-F238E27FC236}">
                <a16:creationId xmlns:a16="http://schemas.microsoft.com/office/drawing/2014/main" id="{00E8EF3F-0963-495D-80D0-5C2921920A28}"/>
              </a:ext>
            </a:extLst>
          </p:cNvPr>
          <p:cNvSpPr txBox="1"/>
          <p:nvPr/>
        </p:nvSpPr>
        <p:spPr>
          <a:xfrm>
            <a:off x="2229173" y="1550901"/>
            <a:ext cx="8883186" cy="631583"/>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وحدة اللقاح: المكتسبات</a:t>
            </a:r>
          </a:p>
        </p:txBody>
      </p:sp>
    </p:spTree>
    <p:extLst>
      <p:ext uri="{BB962C8B-B14F-4D97-AF65-F5344CB8AC3E}">
        <p14:creationId xmlns:p14="http://schemas.microsoft.com/office/powerpoint/2010/main" val="285056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B0517-AB5D-F045-B23F-7A3E1B02D68E}"/>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697F84C-77BF-7142-BD3D-3C235E931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097" y="1492251"/>
            <a:ext cx="3050548" cy="4276724"/>
          </a:xfrm>
          <a:prstGeom prst="rect">
            <a:avLst/>
          </a:prstGeom>
        </p:spPr>
      </p:pic>
      <p:sp>
        <p:nvSpPr>
          <p:cNvPr id="8" name="Dikdörtgen: Köşeleri Yuvarlatılmış 4">
            <a:extLst>
              <a:ext uri="{FF2B5EF4-FFF2-40B4-BE49-F238E27FC236}">
                <a16:creationId xmlns:a16="http://schemas.microsoft.com/office/drawing/2014/main" id="{4C5ADA1F-F684-47E1-BD37-440AAA6D2AA5}"/>
              </a:ext>
            </a:extLst>
          </p:cNvPr>
          <p:cNvSpPr/>
          <p:nvPr/>
        </p:nvSpPr>
        <p:spPr>
          <a:xfrm>
            <a:off x="1583473" y="615088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DE201439-54A8-468D-84D3-F89EC3304CA2}"/>
              </a:ext>
            </a:extLst>
          </p:cNvPr>
          <p:cNvPicPr>
            <a:picLocks noChangeAspect="1"/>
          </p:cNvPicPr>
          <p:nvPr/>
        </p:nvPicPr>
        <p:blipFill>
          <a:blip r:embed="rId4"/>
          <a:stretch>
            <a:fillRect/>
          </a:stretch>
        </p:blipFill>
        <p:spPr>
          <a:xfrm>
            <a:off x="1713021" y="5827818"/>
            <a:ext cx="1067586" cy="181393"/>
          </a:xfrm>
          <a:prstGeom prst="rect">
            <a:avLst/>
          </a:prstGeom>
        </p:spPr>
      </p:pic>
      <p:sp>
        <p:nvSpPr>
          <p:cNvPr id="10" name="Dikdörtgen: Köşeleri Yuvarlatılmış 6">
            <a:extLst>
              <a:ext uri="{FF2B5EF4-FFF2-40B4-BE49-F238E27FC236}">
                <a16:creationId xmlns:a16="http://schemas.microsoft.com/office/drawing/2014/main" id="{2980BFD7-1A90-4191-BEA7-F3AB839A346A}"/>
              </a:ext>
            </a:extLst>
          </p:cNvPr>
          <p:cNvSpPr/>
          <p:nvPr/>
        </p:nvSpPr>
        <p:spPr>
          <a:xfrm>
            <a:off x="1849581" y="5827594"/>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00E8EF3F-0963-495D-80D0-5C2921920A28}"/>
              </a:ext>
            </a:extLst>
          </p:cNvPr>
          <p:cNvSpPr txBox="1"/>
          <p:nvPr/>
        </p:nvSpPr>
        <p:spPr>
          <a:xfrm>
            <a:off x="7049043" y="2219129"/>
            <a:ext cx="4894703" cy="3124573"/>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400" b="1" dirty="0">
                <a:cs typeface="Calibri"/>
              </a:rPr>
              <a:t>المدة: </a:t>
            </a:r>
            <a:r>
              <a:rPr lang="ar-SY" sz="2400" dirty="0">
                <a:cs typeface="Calibri"/>
              </a:rPr>
              <a:t>20 دقيقة</a:t>
            </a:r>
          </a:p>
          <a:p>
            <a:pPr marL="355600" marR="5080" indent="-342900" algn="just" rtl="1">
              <a:spcBef>
                <a:spcPts val="1200"/>
              </a:spcBef>
              <a:buFont typeface="Arial" panose="020B0604020202020204" pitchFamily="34" charset="0"/>
              <a:buChar char="•"/>
            </a:pPr>
            <a:endParaRPr lang="ar-SY" sz="2400" dirty="0">
              <a:cs typeface="Calibri"/>
            </a:endParaRPr>
          </a:p>
          <a:p>
            <a:pPr marL="355600" marR="5080" indent="-342900" algn="just" rtl="1">
              <a:spcBef>
                <a:spcPts val="1200"/>
              </a:spcBef>
              <a:buFont typeface="Arial" panose="020B0604020202020204" pitchFamily="34" charset="0"/>
              <a:buChar char="•"/>
            </a:pPr>
            <a:r>
              <a:rPr lang="ar-SY" sz="2400" b="1" dirty="0">
                <a:cs typeface="Calibri"/>
              </a:rPr>
              <a:t>الطريقة / التقنية</a:t>
            </a:r>
          </a:p>
          <a:p>
            <a:pPr marL="355600" marR="5080" indent="-342900" algn="just" rtl="1">
              <a:spcBef>
                <a:spcPts val="1200"/>
              </a:spcBef>
              <a:buFont typeface="Arial" panose="020B0604020202020204" pitchFamily="34" charset="0"/>
              <a:buChar char="•"/>
            </a:pPr>
            <a:r>
              <a:rPr lang="ar-SY" sz="2400" dirty="0">
                <a:cs typeface="Calibri"/>
              </a:rPr>
              <a:t>الشرح باستخدام الوسائل البصرية</a:t>
            </a:r>
          </a:p>
          <a:p>
            <a:pPr marL="355600" marR="5080" indent="-342900" algn="just" rtl="1">
              <a:spcBef>
                <a:spcPts val="1200"/>
              </a:spcBef>
              <a:buFont typeface="Arial" panose="020B0604020202020204" pitchFamily="34" charset="0"/>
              <a:buChar char="•"/>
            </a:pPr>
            <a:r>
              <a:rPr lang="ar-SY" sz="2400" dirty="0">
                <a:cs typeface="Calibri"/>
              </a:rPr>
              <a:t>سؤال / جواب</a:t>
            </a:r>
          </a:p>
          <a:p>
            <a:pPr marL="355600" marR="5080" indent="-342900" algn="just" rtl="1">
              <a:spcBef>
                <a:spcPts val="1200"/>
              </a:spcBef>
              <a:buFont typeface="Arial" panose="020B0604020202020204" pitchFamily="34" charset="0"/>
              <a:buChar char="•"/>
            </a:pPr>
            <a:r>
              <a:rPr lang="ar-SY" sz="2400" dirty="0">
                <a:cs typeface="Calibri"/>
              </a:rPr>
              <a:t>تمثيل الحالة</a:t>
            </a:r>
          </a:p>
        </p:txBody>
      </p:sp>
      <p:sp>
        <p:nvSpPr>
          <p:cNvPr id="14"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5" name="object 4">
            <a:extLst>
              <a:ext uri="{FF2B5EF4-FFF2-40B4-BE49-F238E27FC236}">
                <a16:creationId xmlns:a16="http://schemas.microsoft.com/office/drawing/2014/main" id="{00E8EF3F-0963-495D-80D0-5C2921920A28}"/>
              </a:ext>
            </a:extLst>
          </p:cNvPr>
          <p:cNvSpPr txBox="1"/>
          <p:nvPr/>
        </p:nvSpPr>
        <p:spPr>
          <a:xfrm>
            <a:off x="589547" y="3001180"/>
            <a:ext cx="2910753" cy="1247136"/>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المدة /الطريقة والتقنية </a:t>
            </a:r>
          </a:p>
        </p:txBody>
      </p:sp>
    </p:spTree>
    <p:extLst>
      <p:ext uri="{BB962C8B-B14F-4D97-AF65-F5344CB8AC3E}">
        <p14:creationId xmlns:p14="http://schemas.microsoft.com/office/powerpoint/2010/main" val="146285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CB5B23-B63E-214E-A052-7B13D40FF51E}"/>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00E8EF3F-0963-495D-80D0-5C2921920A28}"/>
              </a:ext>
            </a:extLst>
          </p:cNvPr>
          <p:cNvSpPr txBox="1"/>
          <p:nvPr/>
        </p:nvSpPr>
        <p:spPr>
          <a:xfrm>
            <a:off x="6182770" y="1918332"/>
            <a:ext cx="4894703" cy="3493905"/>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800" dirty="0">
                <a:solidFill>
                  <a:schemeClr val="bg1"/>
                </a:solidFill>
                <a:cs typeface="Calibri"/>
              </a:rPr>
              <a:t>اللوح الورقي،</a:t>
            </a:r>
          </a:p>
          <a:p>
            <a:pPr marL="355600" marR="5080" indent="-342900" algn="just" rtl="1">
              <a:spcBef>
                <a:spcPts val="1200"/>
              </a:spcBef>
              <a:buFont typeface="Arial" panose="020B0604020202020204" pitchFamily="34" charset="0"/>
              <a:buChar char="•"/>
            </a:pPr>
            <a:r>
              <a:rPr lang="ar-SY" sz="2800" dirty="0">
                <a:solidFill>
                  <a:schemeClr val="bg1"/>
                </a:solidFill>
                <a:cs typeface="Calibri"/>
              </a:rPr>
              <a:t>أقلام اللوح،</a:t>
            </a:r>
          </a:p>
          <a:p>
            <a:pPr marL="355600" marR="5080" indent="-342900" algn="just" rtl="1">
              <a:spcBef>
                <a:spcPts val="1200"/>
              </a:spcBef>
              <a:buFont typeface="Arial" panose="020B0604020202020204" pitchFamily="34" charset="0"/>
              <a:buChar char="•"/>
            </a:pPr>
            <a:r>
              <a:rPr lang="ar-SY" sz="2800" dirty="0">
                <a:solidFill>
                  <a:schemeClr val="bg1"/>
                </a:solidFill>
                <a:cs typeface="Calibri"/>
              </a:rPr>
              <a:t>لاصق أوراق/ غراء لاصق،</a:t>
            </a:r>
          </a:p>
          <a:p>
            <a:pPr marL="355600" marR="5080" indent="-342900" algn="just" rtl="1">
              <a:spcBef>
                <a:spcPts val="1200"/>
              </a:spcBef>
              <a:buFont typeface="Arial" panose="020B0604020202020204" pitchFamily="34" charset="0"/>
              <a:buChar char="•"/>
            </a:pPr>
            <a:r>
              <a:rPr lang="ar-SY" sz="2800" dirty="0">
                <a:solidFill>
                  <a:schemeClr val="bg1"/>
                </a:solidFill>
                <a:cs typeface="Calibri"/>
              </a:rPr>
              <a:t>ملصقات وكتيبات إعلامية،</a:t>
            </a:r>
          </a:p>
          <a:p>
            <a:pPr marL="355600" marR="5080" indent="-342900" algn="just" rtl="1">
              <a:spcBef>
                <a:spcPts val="1200"/>
              </a:spcBef>
              <a:buFont typeface="Arial" panose="020B0604020202020204" pitchFamily="34" charset="0"/>
              <a:buChar char="•"/>
            </a:pPr>
            <a:r>
              <a:rPr lang="ar-SY" sz="2800" dirty="0">
                <a:solidFill>
                  <a:schemeClr val="bg1"/>
                </a:solidFill>
                <a:cs typeface="Calibri"/>
              </a:rPr>
              <a:t>الحاسوب وجهاز العرض،</a:t>
            </a:r>
          </a:p>
          <a:p>
            <a:pPr marL="355600" marR="5080" indent="-342900" algn="just" rtl="1">
              <a:spcBef>
                <a:spcPts val="1200"/>
              </a:spcBef>
              <a:buFont typeface="Arial" panose="020B0604020202020204" pitchFamily="34" charset="0"/>
              <a:buChar char="•"/>
            </a:pPr>
            <a:r>
              <a:rPr lang="ar-SY" sz="2800" dirty="0">
                <a:solidFill>
                  <a:schemeClr val="bg1"/>
                </a:solidFill>
                <a:cs typeface="Calibri"/>
              </a:rPr>
              <a:t>أقلام ودفاتر بقدر عدد المشاركين.</a:t>
            </a:r>
          </a:p>
        </p:txBody>
      </p:sp>
      <p:sp>
        <p:nvSpPr>
          <p:cNvPr id="10"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1" name="object 4">
            <a:extLst>
              <a:ext uri="{FF2B5EF4-FFF2-40B4-BE49-F238E27FC236}">
                <a16:creationId xmlns:a16="http://schemas.microsoft.com/office/drawing/2014/main" id="{00E8EF3F-0963-495D-80D0-5C2921920A28}"/>
              </a:ext>
            </a:extLst>
          </p:cNvPr>
          <p:cNvSpPr txBox="1"/>
          <p:nvPr/>
        </p:nvSpPr>
        <p:spPr>
          <a:xfrm>
            <a:off x="589547" y="3001180"/>
            <a:ext cx="2910753" cy="1247136"/>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الأدوات / الوسائل والمواد</a:t>
            </a:r>
          </a:p>
        </p:txBody>
      </p:sp>
    </p:spTree>
    <p:extLst>
      <p:ext uri="{BB962C8B-B14F-4D97-AF65-F5344CB8AC3E}">
        <p14:creationId xmlns:p14="http://schemas.microsoft.com/office/powerpoint/2010/main" val="276266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D9AF49-B180-284A-8223-056955426793}"/>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00E8EF3F-0963-495D-80D0-5C2921920A28}"/>
              </a:ext>
            </a:extLst>
          </p:cNvPr>
          <p:cNvSpPr txBox="1"/>
          <p:nvPr/>
        </p:nvSpPr>
        <p:spPr>
          <a:xfrm>
            <a:off x="4667942" y="1835935"/>
            <a:ext cx="6485021" cy="3186129"/>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800" dirty="0">
                <a:solidFill>
                  <a:schemeClr val="bg1"/>
                </a:solidFill>
                <a:cs typeface="Calibri"/>
              </a:rPr>
              <a:t>ملاحظة للمدرب:</a:t>
            </a:r>
          </a:p>
          <a:p>
            <a:pPr marL="355600" marR="5080" indent="-342900" algn="just" rtl="1">
              <a:spcBef>
                <a:spcPts val="1200"/>
              </a:spcBef>
              <a:buFont typeface="Arial" panose="020B0604020202020204" pitchFamily="34" charset="0"/>
              <a:buChar char="•"/>
            </a:pPr>
            <a:r>
              <a:rPr lang="ar-SY" sz="2800" dirty="0">
                <a:solidFill>
                  <a:schemeClr val="bg1"/>
                </a:solidFill>
                <a:cs typeface="Calibri"/>
              </a:rPr>
              <a:t>يطرح السؤال "هل تعلمون ما هي اللقاحات التي تطبق على الأطفال في تركيا؟". يُسأل أولئك الذين لديهم أطفال عن اللقاح الذي حصلوا عليه في المرة الأخيرة.</a:t>
            </a:r>
          </a:p>
          <a:p>
            <a:pPr marL="355600" marR="5080" indent="-342900" algn="just" rtl="1">
              <a:spcBef>
                <a:spcPts val="1200"/>
              </a:spcBef>
              <a:buFont typeface="Arial" panose="020B0604020202020204" pitchFamily="34" charset="0"/>
              <a:buChar char="•"/>
            </a:pPr>
            <a:endParaRPr lang="ar-SY" sz="2800" dirty="0">
              <a:solidFill>
                <a:schemeClr val="bg1"/>
              </a:solidFill>
              <a:cs typeface="Calibri"/>
            </a:endParaRPr>
          </a:p>
          <a:p>
            <a:pPr marL="12700" marR="5080" algn="just" rtl="1">
              <a:spcBef>
                <a:spcPts val="1200"/>
              </a:spcBef>
            </a:pPr>
            <a:r>
              <a:rPr lang="ar-SY" sz="2800" dirty="0">
                <a:solidFill>
                  <a:schemeClr val="bg1"/>
                </a:solidFill>
                <a:cs typeface="Calibri"/>
              </a:rPr>
              <a:t>-- بعد ذلك؛ يطرح سؤال «ما هو اللقاح؟» ويتم شرحه.</a:t>
            </a:r>
          </a:p>
        </p:txBody>
      </p:sp>
      <p:sp>
        <p:nvSpPr>
          <p:cNvPr id="10"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1" name="object 4">
            <a:extLst>
              <a:ext uri="{FF2B5EF4-FFF2-40B4-BE49-F238E27FC236}">
                <a16:creationId xmlns:a16="http://schemas.microsoft.com/office/drawing/2014/main" id="{00E8EF3F-0963-495D-80D0-5C2921920A28}"/>
              </a:ext>
            </a:extLst>
          </p:cNvPr>
          <p:cNvSpPr txBox="1"/>
          <p:nvPr/>
        </p:nvSpPr>
        <p:spPr>
          <a:xfrm>
            <a:off x="589547" y="3001180"/>
            <a:ext cx="2910753" cy="693138"/>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المقدمة الفعالة</a:t>
            </a:r>
          </a:p>
        </p:txBody>
      </p:sp>
    </p:spTree>
    <p:extLst>
      <p:ext uri="{BB962C8B-B14F-4D97-AF65-F5344CB8AC3E}">
        <p14:creationId xmlns:p14="http://schemas.microsoft.com/office/powerpoint/2010/main" val="232625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CB5465-4478-D04B-B75A-DF05F1E935D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4F023E57-1DD8-EE4F-B2B0-678518E53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403" y="1511134"/>
            <a:ext cx="5646240" cy="4260273"/>
          </a:xfrm>
          <a:prstGeom prst="rect">
            <a:avLst/>
          </a:prstGeom>
        </p:spPr>
      </p:pic>
      <p:sp>
        <p:nvSpPr>
          <p:cNvPr id="8"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00E8EF3F-0963-495D-80D0-5C2921920A28}"/>
              </a:ext>
            </a:extLst>
          </p:cNvPr>
          <p:cNvSpPr txBox="1"/>
          <p:nvPr/>
        </p:nvSpPr>
        <p:spPr>
          <a:xfrm>
            <a:off x="9501133" y="1438175"/>
            <a:ext cx="2604843" cy="3032240"/>
          </a:xfrm>
          <a:prstGeom prst="rect">
            <a:avLst/>
          </a:prstGeom>
        </p:spPr>
        <p:txBody>
          <a:bodyPr vert="horz" wrap="square" lIns="0" tIns="137795" rIns="0" bIns="0" rtlCol="0">
            <a:spAutoFit/>
          </a:bodyPr>
          <a:lstStyle/>
          <a:p>
            <a:pPr marL="71120" marR="56515" algn="r" rtl="1">
              <a:spcBef>
                <a:spcPts val="600"/>
              </a:spcBef>
              <a:spcAft>
                <a:spcPts val="0"/>
              </a:spcAft>
            </a:pPr>
            <a:r>
              <a:rPr lang="tr-TR" sz="1100" b="1" dirty="0">
                <a:solidFill>
                  <a:schemeClr val="bg1"/>
                </a:solidFill>
                <a:effectLst/>
                <a:latin typeface="Carlito"/>
                <a:ea typeface="Carlito"/>
                <a:cs typeface="Carlito"/>
              </a:rPr>
              <a:t>Hep-B</a:t>
            </a:r>
            <a:r>
              <a:rPr lang="ar-SA" sz="1100" b="1" dirty="0">
                <a:solidFill>
                  <a:schemeClr val="bg1"/>
                </a:solidFill>
                <a:effectLst/>
                <a:latin typeface="Carlito"/>
                <a:ea typeface="Carlito"/>
                <a:cs typeface="Carlito"/>
              </a:rPr>
              <a:t>: لقاح إلتهاب الكبد </a:t>
            </a:r>
            <a:r>
              <a:rPr lang="tr-TR" sz="1100" b="1" dirty="0">
                <a:solidFill>
                  <a:schemeClr val="bg1"/>
                </a:solidFill>
                <a:effectLst/>
                <a:latin typeface="Carlito"/>
                <a:ea typeface="Carlito"/>
                <a:cs typeface="Carlito"/>
              </a:rPr>
              <a:t>B</a:t>
            </a:r>
          </a:p>
          <a:p>
            <a:pPr marL="71120" marR="56515" algn="r" rtl="1">
              <a:spcBef>
                <a:spcPts val="600"/>
              </a:spcBef>
              <a:spcAft>
                <a:spcPts val="0"/>
              </a:spcAft>
            </a:pPr>
            <a:r>
              <a:rPr lang="tr-TR" sz="1100" b="1" dirty="0">
                <a:solidFill>
                  <a:schemeClr val="bg1"/>
                </a:solidFill>
                <a:effectLst/>
                <a:latin typeface="Carlito"/>
                <a:ea typeface="Carlito"/>
                <a:cs typeface="Carlito"/>
              </a:rPr>
              <a:t>BCG</a:t>
            </a:r>
            <a:r>
              <a:rPr lang="ar-SA" sz="1100" b="1" dirty="0">
                <a:solidFill>
                  <a:schemeClr val="bg1"/>
                </a:solidFill>
                <a:effectLst/>
                <a:latin typeface="Carlito"/>
                <a:ea typeface="Carlito"/>
                <a:cs typeface="Carlito"/>
              </a:rPr>
              <a:t>: لقاح السل</a:t>
            </a:r>
            <a:endParaRPr lang="tr-TR" sz="1100" b="1" dirty="0">
              <a:solidFill>
                <a:schemeClr val="bg1"/>
              </a:solidFill>
              <a:effectLst/>
              <a:latin typeface="Carlito"/>
              <a:ea typeface="Carlito"/>
              <a:cs typeface="Carlito"/>
            </a:endParaRPr>
          </a:p>
          <a:p>
            <a:pPr marL="71120" marR="56515" algn="r" rtl="1">
              <a:spcBef>
                <a:spcPts val="600"/>
              </a:spcBef>
              <a:spcAft>
                <a:spcPts val="0"/>
              </a:spcAft>
            </a:pPr>
            <a:r>
              <a:rPr lang="tr-TR" sz="1100" b="1" dirty="0">
                <a:solidFill>
                  <a:schemeClr val="bg1"/>
                </a:solidFill>
                <a:effectLst/>
                <a:latin typeface="Carlito"/>
                <a:ea typeface="Carlito"/>
                <a:cs typeface="Carlito"/>
              </a:rPr>
              <a:t>KPA</a:t>
            </a:r>
            <a:r>
              <a:rPr lang="ar-SA" sz="1100" b="1" dirty="0">
                <a:solidFill>
                  <a:schemeClr val="bg1"/>
                </a:solidFill>
                <a:effectLst/>
                <a:latin typeface="Carlito"/>
                <a:ea typeface="Carlito"/>
                <a:cs typeface="Carlito"/>
              </a:rPr>
              <a:t>: لقاح المكورات الرئوية المقترن</a:t>
            </a:r>
            <a:r>
              <a:rPr lang="tr-TR" sz="1100" b="1" dirty="0">
                <a:solidFill>
                  <a:schemeClr val="bg1"/>
                </a:solidFill>
                <a:effectLst/>
                <a:latin typeface="Carlito"/>
                <a:ea typeface="Carlito"/>
                <a:cs typeface="Carlito"/>
              </a:rPr>
              <a:t>     </a:t>
            </a:r>
          </a:p>
          <a:p>
            <a:pPr marL="71120" marR="56515" algn="r" rtl="1">
              <a:spcBef>
                <a:spcPts val="600"/>
              </a:spcBef>
              <a:spcAft>
                <a:spcPts val="0"/>
              </a:spcAft>
            </a:pPr>
            <a:r>
              <a:rPr lang="tr-TR" sz="1100" b="1" dirty="0" err="1">
                <a:solidFill>
                  <a:schemeClr val="bg1"/>
                </a:solidFill>
                <a:effectLst/>
                <a:latin typeface="Carlito"/>
                <a:ea typeface="Carlito"/>
                <a:cs typeface="Carlito"/>
              </a:rPr>
              <a:t>DaBT</a:t>
            </a:r>
            <a:r>
              <a:rPr lang="tr-TR" sz="1100" b="1" dirty="0">
                <a:solidFill>
                  <a:schemeClr val="bg1"/>
                </a:solidFill>
                <a:effectLst/>
                <a:latin typeface="Carlito"/>
                <a:ea typeface="Carlito"/>
                <a:cs typeface="Carlito"/>
              </a:rPr>
              <a:t>-İPA-</a:t>
            </a:r>
            <a:r>
              <a:rPr lang="tr-TR" sz="1100" b="1" dirty="0" err="1">
                <a:solidFill>
                  <a:schemeClr val="bg1"/>
                </a:solidFill>
                <a:effectLst/>
                <a:latin typeface="Carlito"/>
                <a:ea typeface="Carlito"/>
                <a:cs typeface="Carlito"/>
              </a:rPr>
              <a:t>Hib</a:t>
            </a:r>
            <a:r>
              <a:rPr lang="ar-SA" sz="1100" b="1" dirty="0">
                <a:solidFill>
                  <a:schemeClr val="bg1"/>
                </a:solidFill>
                <a:effectLst/>
                <a:latin typeface="Carlito"/>
                <a:ea typeface="Carlito"/>
                <a:cs typeface="Carlito"/>
              </a:rPr>
              <a:t>: الخناق، السعال الديكي، الكزاز، شلل الأطفال </a:t>
            </a:r>
            <a:r>
              <a:rPr lang="ar-SY" sz="1100" b="1" dirty="0">
                <a:solidFill>
                  <a:schemeClr val="bg1"/>
                </a:solidFill>
                <a:effectLst/>
                <a:latin typeface="Carlito"/>
                <a:ea typeface="Carlito"/>
                <a:cs typeface="Carlito"/>
              </a:rPr>
              <a:t>المقتول</a:t>
            </a:r>
            <a:r>
              <a:rPr lang="ar-SA" sz="1100" b="1" dirty="0">
                <a:solidFill>
                  <a:schemeClr val="bg1"/>
                </a:solidFill>
                <a:effectLst/>
                <a:latin typeface="Carlito"/>
                <a:ea typeface="Carlito"/>
                <a:cs typeface="Carlito"/>
              </a:rPr>
              <a:t>، لقاح الإنفلونزا من النوع</a:t>
            </a:r>
            <a:r>
              <a:rPr lang="tr-TR" sz="1100" b="1" dirty="0">
                <a:solidFill>
                  <a:schemeClr val="bg1"/>
                </a:solidFill>
                <a:effectLst/>
                <a:latin typeface="Carlito"/>
                <a:ea typeface="Carlito"/>
                <a:cs typeface="Carlito"/>
              </a:rPr>
              <a:t> b </a:t>
            </a:r>
            <a:r>
              <a:rPr lang="ar-SY" sz="1100" b="1" dirty="0">
                <a:solidFill>
                  <a:schemeClr val="bg1"/>
                </a:solidFill>
                <a:effectLst/>
                <a:latin typeface="Carlito"/>
                <a:ea typeface="Carlito"/>
                <a:cs typeface="Carlito"/>
              </a:rPr>
              <a:t>(</a:t>
            </a:r>
            <a:r>
              <a:rPr lang="ar-SA" sz="1100" b="1" dirty="0">
                <a:solidFill>
                  <a:schemeClr val="bg1"/>
                </a:solidFill>
                <a:effectLst/>
                <a:latin typeface="Carlito"/>
                <a:ea typeface="Carlito"/>
                <a:cs typeface="Carlito"/>
              </a:rPr>
              <a:t>اللقاح الخماسي</a:t>
            </a:r>
            <a:r>
              <a:rPr lang="ar-SY" sz="1100" b="1" dirty="0">
                <a:solidFill>
                  <a:schemeClr val="bg1"/>
                </a:solidFill>
                <a:latin typeface="Carlito"/>
                <a:ea typeface="Carlito"/>
                <a:cs typeface="Carlito"/>
              </a:rPr>
              <a:t>)</a:t>
            </a:r>
            <a:endParaRPr lang="tr-TR" sz="1100" b="1" dirty="0">
              <a:solidFill>
                <a:schemeClr val="bg1"/>
              </a:solidFill>
              <a:effectLst/>
              <a:latin typeface="Carlito"/>
              <a:ea typeface="Carlito"/>
              <a:cs typeface="Carlito"/>
            </a:endParaRPr>
          </a:p>
          <a:p>
            <a:pPr marL="71120" marR="56515" algn="r" rtl="1">
              <a:spcBef>
                <a:spcPts val="600"/>
              </a:spcBef>
              <a:spcAft>
                <a:spcPts val="0"/>
              </a:spcAft>
            </a:pPr>
            <a:r>
              <a:rPr lang="tr-TR" sz="1100" b="1" dirty="0">
                <a:solidFill>
                  <a:schemeClr val="bg1"/>
                </a:solidFill>
                <a:effectLst/>
                <a:latin typeface="Carlito"/>
                <a:ea typeface="Carlito"/>
                <a:cs typeface="Carlito"/>
              </a:rPr>
              <a:t>OPA</a:t>
            </a:r>
            <a:r>
              <a:rPr lang="ar-SA" sz="1100" b="1" dirty="0">
                <a:solidFill>
                  <a:schemeClr val="bg1"/>
                </a:solidFill>
                <a:effectLst/>
                <a:latin typeface="Carlito"/>
                <a:ea typeface="Carlito"/>
                <a:cs typeface="Carlito"/>
              </a:rPr>
              <a:t>: لقاح شلل الأطفال الفموي</a:t>
            </a:r>
            <a:r>
              <a:rPr lang="tr-TR" sz="1100" b="1" dirty="0">
                <a:solidFill>
                  <a:schemeClr val="bg1"/>
                </a:solidFill>
                <a:effectLst/>
                <a:latin typeface="Carlito"/>
                <a:ea typeface="Carlito"/>
                <a:cs typeface="Carlito"/>
              </a:rPr>
              <a:t>          </a:t>
            </a:r>
          </a:p>
          <a:p>
            <a:pPr marL="71120" marR="56515" algn="r" rtl="1">
              <a:spcBef>
                <a:spcPts val="600"/>
              </a:spcBef>
              <a:spcAft>
                <a:spcPts val="0"/>
              </a:spcAft>
            </a:pPr>
            <a:r>
              <a:rPr lang="tr-TR" sz="1100" b="1" dirty="0">
                <a:solidFill>
                  <a:schemeClr val="bg1"/>
                </a:solidFill>
                <a:effectLst/>
                <a:latin typeface="Carlito"/>
                <a:ea typeface="Carlito"/>
                <a:cs typeface="Carlito"/>
              </a:rPr>
              <a:t>KKK</a:t>
            </a:r>
            <a:r>
              <a:rPr lang="ar-SA" sz="1100" b="1" dirty="0">
                <a:solidFill>
                  <a:schemeClr val="bg1"/>
                </a:solidFill>
                <a:effectLst/>
                <a:latin typeface="Carlito"/>
                <a:ea typeface="Carlito"/>
                <a:cs typeface="Carlito"/>
              </a:rPr>
              <a:t>: الحصبة والنكاف والحصبة الألمانية</a:t>
            </a:r>
            <a:r>
              <a:rPr lang="tr-TR" sz="1100" b="1" dirty="0">
                <a:solidFill>
                  <a:schemeClr val="bg1"/>
                </a:solidFill>
                <a:effectLst/>
                <a:latin typeface="Carlito"/>
                <a:ea typeface="Carlito"/>
                <a:cs typeface="Carlito"/>
              </a:rPr>
              <a:t>           </a:t>
            </a:r>
          </a:p>
          <a:p>
            <a:pPr marL="71120" marR="56515" algn="r" rtl="1">
              <a:spcBef>
                <a:spcPts val="600"/>
              </a:spcBef>
              <a:spcAft>
                <a:spcPts val="0"/>
              </a:spcAft>
            </a:pPr>
            <a:r>
              <a:rPr lang="tr-TR" sz="1100" b="1" dirty="0">
                <a:solidFill>
                  <a:schemeClr val="bg1"/>
                </a:solidFill>
                <a:effectLst/>
                <a:latin typeface="Carlito"/>
                <a:ea typeface="Carlito"/>
                <a:cs typeface="Carlito"/>
              </a:rPr>
              <a:t>Hep-A</a:t>
            </a:r>
            <a:r>
              <a:rPr lang="ar-SA" sz="1100" b="1" dirty="0">
                <a:solidFill>
                  <a:schemeClr val="bg1"/>
                </a:solidFill>
                <a:effectLst/>
                <a:latin typeface="Carlito"/>
                <a:ea typeface="Carlito"/>
                <a:cs typeface="Carlito"/>
              </a:rPr>
              <a:t>: لقاح إلتهاب الكبد </a:t>
            </a:r>
            <a:endParaRPr lang="tr-TR" sz="1100" b="1" dirty="0">
              <a:solidFill>
                <a:schemeClr val="bg1"/>
              </a:solidFill>
              <a:effectLst/>
              <a:latin typeface="Carlito"/>
              <a:ea typeface="Carlito"/>
              <a:cs typeface="Carlito"/>
            </a:endParaRPr>
          </a:p>
          <a:p>
            <a:pPr marL="71120" marR="56515" algn="r" rtl="1">
              <a:spcBef>
                <a:spcPts val="600"/>
              </a:spcBef>
              <a:spcAft>
                <a:spcPts val="0"/>
              </a:spcAft>
            </a:pPr>
            <a:r>
              <a:rPr lang="tr-TR" sz="1100" b="1" dirty="0" err="1">
                <a:solidFill>
                  <a:schemeClr val="bg1"/>
                </a:solidFill>
                <a:effectLst/>
                <a:latin typeface="Carlito"/>
                <a:ea typeface="Carlito"/>
                <a:cs typeface="Carlito"/>
              </a:rPr>
              <a:t>DaBT</a:t>
            </a:r>
            <a:r>
              <a:rPr lang="tr-TR" sz="1100" b="1" dirty="0">
                <a:solidFill>
                  <a:schemeClr val="bg1"/>
                </a:solidFill>
                <a:effectLst/>
                <a:latin typeface="Carlito"/>
                <a:ea typeface="Carlito"/>
                <a:cs typeface="Carlito"/>
              </a:rPr>
              <a:t>-İPA</a:t>
            </a:r>
            <a:r>
              <a:rPr lang="ar-SA" sz="1100" b="1" dirty="0">
                <a:solidFill>
                  <a:schemeClr val="bg1"/>
                </a:solidFill>
                <a:effectLst/>
                <a:latin typeface="Carlito"/>
                <a:ea typeface="Carlito"/>
                <a:cs typeface="Carlito"/>
              </a:rPr>
              <a:t>: الخناق، السعال الديكي، الكزاز، لقاح شلل الأطفال </a:t>
            </a:r>
            <a:r>
              <a:rPr lang="ar-SY" sz="1100" b="1" dirty="0">
                <a:solidFill>
                  <a:schemeClr val="bg1"/>
                </a:solidFill>
                <a:effectLst/>
                <a:latin typeface="Carlito"/>
                <a:ea typeface="Carlito"/>
                <a:cs typeface="Carlito"/>
              </a:rPr>
              <a:t>المقتول </a:t>
            </a:r>
            <a:r>
              <a:rPr lang="ar-SA" sz="1100" b="1" dirty="0">
                <a:solidFill>
                  <a:schemeClr val="bg1"/>
                </a:solidFill>
                <a:effectLst/>
                <a:latin typeface="Carlito"/>
                <a:ea typeface="Carlito"/>
                <a:cs typeface="Carlito"/>
              </a:rPr>
              <a:t>(اللقاح الرباعي)</a:t>
            </a:r>
            <a:endParaRPr lang="tr-TR" sz="1100" b="1" dirty="0">
              <a:solidFill>
                <a:schemeClr val="bg1"/>
              </a:solidFill>
              <a:effectLst/>
              <a:latin typeface="Carlito"/>
              <a:ea typeface="Carlito"/>
              <a:cs typeface="Carlito"/>
            </a:endParaRPr>
          </a:p>
          <a:p>
            <a:pPr marL="71120" marR="56515" algn="r" rtl="1">
              <a:spcBef>
                <a:spcPts val="600"/>
              </a:spcBef>
              <a:spcAft>
                <a:spcPts val="0"/>
              </a:spcAft>
            </a:pPr>
            <a:r>
              <a:rPr lang="tr-TR" sz="1100" b="1" dirty="0" err="1">
                <a:solidFill>
                  <a:schemeClr val="bg1"/>
                </a:solidFill>
                <a:effectLst/>
                <a:latin typeface="Carlito"/>
                <a:ea typeface="Carlito"/>
                <a:cs typeface="Carlito"/>
              </a:rPr>
              <a:t>Td</a:t>
            </a:r>
            <a:r>
              <a:rPr lang="ar-SA" sz="1100" b="1" dirty="0">
                <a:solidFill>
                  <a:schemeClr val="bg1"/>
                </a:solidFill>
                <a:effectLst/>
                <a:latin typeface="Carlito"/>
                <a:ea typeface="Carlito"/>
                <a:cs typeface="Carlito"/>
              </a:rPr>
              <a:t>: لقاح الخناق والكزاز لدى البالغين</a:t>
            </a:r>
            <a:r>
              <a:rPr lang="tr-TR" sz="1100" b="1" dirty="0">
                <a:solidFill>
                  <a:schemeClr val="bg1"/>
                </a:solidFill>
                <a:effectLst/>
                <a:latin typeface="Carlito"/>
                <a:ea typeface="Carlito"/>
                <a:cs typeface="Carlito"/>
              </a:rPr>
              <a:t>           </a:t>
            </a:r>
          </a:p>
          <a:p>
            <a:pPr marL="71120" marR="56515" algn="r" rtl="1">
              <a:spcBef>
                <a:spcPts val="600"/>
              </a:spcBef>
              <a:spcAft>
                <a:spcPts val="0"/>
              </a:spcAft>
            </a:pPr>
            <a:r>
              <a:rPr lang="tr-TR" sz="1100" b="1" dirty="0">
                <a:solidFill>
                  <a:schemeClr val="bg1"/>
                </a:solidFill>
                <a:effectLst/>
                <a:latin typeface="Carlito"/>
                <a:ea typeface="Carlito"/>
                <a:cs typeface="Carlito"/>
              </a:rPr>
              <a:t>R</a:t>
            </a:r>
            <a:r>
              <a:rPr lang="ar-SA" sz="1100" b="1" dirty="0">
                <a:solidFill>
                  <a:schemeClr val="bg1"/>
                </a:solidFill>
                <a:effectLst/>
                <a:latin typeface="Carlito"/>
                <a:ea typeface="Carlito"/>
                <a:cs typeface="Carlito"/>
              </a:rPr>
              <a:t>: جرعة داعمة (تعزيز)</a:t>
            </a:r>
            <a:r>
              <a:rPr lang="tr-TR" sz="1100" b="1" dirty="0">
                <a:solidFill>
                  <a:schemeClr val="bg1"/>
                </a:solidFill>
                <a:effectLst/>
                <a:latin typeface="Carlito"/>
                <a:ea typeface="Carlito"/>
                <a:cs typeface="Carlito"/>
              </a:rPr>
              <a:t>      </a:t>
            </a:r>
          </a:p>
        </p:txBody>
      </p:sp>
      <p:sp>
        <p:nvSpPr>
          <p:cNvPr id="12"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4" name="object 4">
            <a:extLst>
              <a:ext uri="{FF2B5EF4-FFF2-40B4-BE49-F238E27FC236}">
                <a16:creationId xmlns:a16="http://schemas.microsoft.com/office/drawing/2014/main" id="{00E8EF3F-0963-495D-80D0-5C2921920A28}"/>
              </a:ext>
            </a:extLst>
          </p:cNvPr>
          <p:cNvSpPr txBox="1"/>
          <p:nvPr/>
        </p:nvSpPr>
        <p:spPr>
          <a:xfrm>
            <a:off x="589547" y="3001180"/>
            <a:ext cx="2910753" cy="1247136"/>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تقويم لقاح</a:t>
            </a:r>
            <a:br>
              <a:rPr lang="ar-SY" sz="3600" dirty="0">
                <a:cs typeface="Calibri"/>
              </a:rPr>
            </a:br>
            <a:r>
              <a:rPr lang="ar-SY" sz="3600" dirty="0">
                <a:cs typeface="Calibri"/>
              </a:rPr>
              <a:t>وزارة الصحة</a:t>
            </a:r>
          </a:p>
        </p:txBody>
      </p:sp>
      <p:sp>
        <p:nvSpPr>
          <p:cNvPr id="16" name="Dikdörtgen: Yuvarlatılmış Köşeler 2">
            <a:extLst>
              <a:ext uri="{FF2B5EF4-FFF2-40B4-BE49-F238E27FC236}">
                <a16:creationId xmlns:a16="http://schemas.microsoft.com/office/drawing/2014/main" id="{5E144485-B9A8-4253-A2EC-0831EE16F37C}"/>
              </a:ext>
            </a:extLst>
          </p:cNvPr>
          <p:cNvSpPr/>
          <p:nvPr/>
        </p:nvSpPr>
        <p:spPr>
          <a:xfrm rot="16200000">
            <a:off x="4725977" y="2005851"/>
            <a:ext cx="1056391" cy="268634"/>
          </a:xfrm>
          <a:prstGeom prst="roundRect">
            <a:avLst/>
          </a:prstGeom>
          <a:solidFill>
            <a:srgbClr val="3D568C"/>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عند الولادة</a:t>
            </a:r>
            <a:endParaRPr lang="tr-TR" sz="1100" b="1" dirty="0">
              <a:solidFill>
                <a:schemeClr val="bg1"/>
              </a:solidFill>
            </a:endParaRPr>
          </a:p>
        </p:txBody>
      </p:sp>
      <p:sp>
        <p:nvSpPr>
          <p:cNvPr id="21" name="Dikdörtgen: Yuvarlatılmış Köşeler 2">
            <a:extLst>
              <a:ext uri="{FF2B5EF4-FFF2-40B4-BE49-F238E27FC236}">
                <a16:creationId xmlns:a16="http://schemas.microsoft.com/office/drawing/2014/main" id="{B15CE841-8371-46DB-B3E4-F5873D3D374C}"/>
              </a:ext>
            </a:extLst>
          </p:cNvPr>
          <p:cNvSpPr/>
          <p:nvPr/>
        </p:nvSpPr>
        <p:spPr>
          <a:xfrm rot="16200000">
            <a:off x="5131515" y="1991602"/>
            <a:ext cx="1056391" cy="268634"/>
          </a:xfrm>
          <a:prstGeom prst="roundRect">
            <a:avLst/>
          </a:prstGeom>
          <a:solidFill>
            <a:srgbClr val="3F689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1</a:t>
            </a:r>
            <a:endParaRPr lang="tr-TR" sz="1100" b="1" dirty="0">
              <a:solidFill>
                <a:schemeClr val="bg1"/>
              </a:solidFill>
            </a:endParaRPr>
          </a:p>
        </p:txBody>
      </p:sp>
      <p:sp>
        <p:nvSpPr>
          <p:cNvPr id="22" name="Dikdörtgen: Yuvarlatılmış Köşeler 2">
            <a:extLst>
              <a:ext uri="{FF2B5EF4-FFF2-40B4-BE49-F238E27FC236}">
                <a16:creationId xmlns:a16="http://schemas.microsoft.com/office/drawing/2014/main" id="{A4023689-18FA-4BAA-950E-E559E942D4D6}"/>
              </a:ext>
            </a:extLst>
          </p:cNvPr>
          <p:cNvSpPr/>
          <p:nvPr/>
        </p:nvSpPr>
        <p:spPr>
          <a:xfrm rot="16200000">
            <a:off x="5919594" y="1999542"/>
            <a:ext cx="1056391" cy="268634"/>
          </a:xfrm>
          <a:prstGeom prst="roundRect">
            <a:avLst/>
          </a:prstGeom>
          <a:solidFill>
            <a:srgbClr val="3887B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4</a:t>
            </a:r>
            <a:endParaRPr lang="tr-TR" sz="1100" b="1" dirty="0">
              <a:solidFill>
                <a:schemeClr val="bg1"/>
              </a:solidFill>
            </a:endParaRPr>
          </a:p>
        </p:txBody>
      </p:sp>
      <p:sp>
        <p:nvSpPr>
          <p:cNvPr id="23" name="Dikdörtgen: Yuvarlatılmış Köşeler 2">
            <a:extLst>
              <a:ext uri="{FF2B5EF4-FFF2-40B4-BE49-F238E27FC236}">
                <a16:creationId xmlns:a16="http://schemas.microsoft.com/office/drawing/2014/main" id="{5D44E519-DDA7-47A6-8BD7-4649E7DEA904}"/>
              </a:ext>
            </a:extLst>
          </p:cNvPr>
          <p:cNvSpPr/>
          <p:nvPr/>
        </p:nvSpPr>
        <p:spPr>
          <a:xfrm rot="16200000">
            <a:off x="6322774" y="1991601"/>
            <a:ext cx="1056391" cy="268634"/>
          </a:xfrm>
          <a:prstGeom prst="roundRect">
            <a:avLst/>
          </a:prstGeom>
          <a:solidFill>
            <a:srgbClr val="3C93A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6</a:t>
            </a:r>
            <a:endParaRPr lang="tr-TR" sz="1100" b="1" dirty="0">
              <a:solidFill>
                <a:schemeClr val="bg1"/>
              </a:solidFill>
            </a:endParaRPr>
          </a:p>
        </p:txBody>
      </p:sp>
      <p:sp>
        <p:nvSpPr>
          <p:cNvPr id="24" name="Dikdörtgen: Yuvarlatılmış Köşeler 2">
            <a:extLst>
              <a:ext uri="{FF2B5EF4-FFF2-40B4-BE49-F238E27FC236}">
                <a16:creationId xmlns:a16="http://schemas.microsoft.com/office/drawing/2014/main" id="{C8C1E125-5D76-4B09-851E-305194A1ED44}"/>
              </a:ext>
            </a:extLst>
          </p:cNvPr>
          <p:cNvSpPr/>
          <p:nvPr/>
        </p:nvSpPr>
        <p:spPr>
          <a:xfrm rot="16200000">
            <a:off x="6694685" y="2005524"/>
            <a:ext cx="1056391" cy="268634"/>
          </a:xfrm>
          <a:prstGeom prst="roundRect">
            <a:avLst/>
          </a:prstGeom>
          <a:solidFill>
            <a:srgbClr val="3C93A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9</a:t>
            </a:r>
            <a:endParaRPr lang="tr-TR" sz="1100" b="1" dirty="0">
              <a:solidFill>
                <a:schemeClr val="bg1"/>
              </a:solidFill>
            </a:endParaRPr>
          </a:p>
        </p:txBody>
      </p:sp>
      <p:sp>
        <p:nvSpPr>
          <p:cNvPr id="25" name="Dikdörtgen: Yuvarlatılmış Köşeler 2">
            <a:extLst>
              <a:ext uri="{FF2B5EF4-FFF2-40B4-BE49-F238E27FC236}">
                <a16:creationId xmlns:a16="http://schemas.microsoft.com/office/drawing/2014/main" id="{E43321F7-3CA6-4D6B-A161-AF221F8FA091}"/>
              </a:ext>
            </a:extLst>
          </p:cNvPr>
          <p:cNvSpPr/>
          <p:nvPr/>
        </p:nvSpPr>
        <p:spPr>
          <a:xfrm rot="16200000">
            <a:off x="7093963" y="1991601"/>
            <a:ext cx="1056391" cy="268634"/>
          </a:xfrm>
          <a:prstGeom prst="roundRect">
            <a:avLst/>
          </a:prstGeom>
          <a:solidFill>
            <a:srgbClr val="3CAAAB"/>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12</a:t>
            </a:r>
            <a:endParaRPr lang="tr-TR" sz="1100" b="1" dirty="0">
              <a:solidFill>
                <a:schemeClr val="bg1"/>
              </a:solidFill>
            </a:endParaRPr>
          </a:p>
        </p:txBody>
      </p:sp>
      <p:sp>
        <p:nvSpPr>
          <p:cNvPr id="26" name="Dikdörtgen: Yuvarlatılmış Köşeler 2">
            <a:extLst>
              <a:ext uri="{FF2B5EF4-FFF2-40B4-BE49-F238E27FC236}">
                <a16:creationId xmlns:a16="http://schemas.microsoft.com/office/drawing/2014/main" id="{145F4AB8-CC81-457B-888F-C67C05FB05E2}"/>
              </a:ext>
            </a:extLst>
          </p:cNvPr>
          <p:cNvSpPr/>
          <p:nvPr/>
        </p:nvSpPr>
        <p:spPr>
          <a:xfrm rot="16200000">
            <a:off x="7522080" y="2005849"/>
            <a:ext cx="1056391" cy="268634"/>
          </a:xfrm>
          <a:prstGeom prst="roundRect">
            <a:avLst/>
          </a:prstGeom>
          <a:solidFill>
            <a:srgbClr val="3DB58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18</a:t>
            </a:r>
            <a:endParaRPr lang="tr-TR" sz="1100" b="1" dirty="0">
              <a:solidFill>
                <a:schemeClr val="bg1"/>
              </a:solidFill>
            </a:endParaRPr>
          </a:p>
        </p:txBody>
      </p:sp>
      <p:sp>
        <p:nvSpPr>
          <p:cNvPr id="27" name="Dikdörtgen: Yuvarlatılmış Köşeler 2">
            <a:extLst>
              <a:ext uri="{FF2B5EF4-FFF2-40B4-BE49-F238E27FC236}">
                <a16:creationId xmlns:a16="http://schemas.microsoft.com/office/drawing/2014/main" id="{284721DF-00CD-4624-98B9-C7F8F97DF145}"/>
              </a:ext>
            </a:extLst>
          </p:cNvPr>
          <p:cNvSpPr/>
          <p:nvPr/>
        </p:nvSpPr>
        <p:spPr>
          <a:xfrm rot="16200000">
            <a:off x="7923679" y="2005849"/>
            <a:ext cx="1056391" cy="268634"/>
          </a:xfrm>
          <a:prstGeom prst="roundRect">
            <a:avLst/>
          </a:prstGeom>
          <a:solidFill>
            <a:srgbClr val="67BE9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24</a:t>
            </a:r>
            <a:endParaRPr lang="tr-TR" sz="1100" b="1" dirty="0">
              <a:solidFill>
                <a:schemeClr val="bg1"/>
              </a:solidFill>
            </a:endParaRPr>
          </a:p>
        </p:txBody>
      </p:sp>
      <p:sp>
        <p:nvSpPr>
          <p:cNvPr id="28" name="Dikdörtgen: Yuvarlatılmış Köşeler 2">
            <a:extLst>
              <a:ext uri="{FF2B5EF4-FFF2-40B4-BE49-F238E27FC236}">
                <a16:creationId xmlns:a16="http://schemas.microsoft.com/office/drawing/2014/main" id="{0E25032D-A773-4A99-9C73-196DBFDD6A74}"/>
              </a:ext>
            </a:extLst>
          </p:cNvPr>
          <p:cNvSpPr/>
          <p:nvPr/>
        </p:nvSpPr>
        <p:spPr>
          <a:xfrm rot="16200000">
            <a:off x="8319423" y="1991601"/>
            <a:ext cx="1056391" cy="268634"/>
          </a:xfrm>
          <a:prstGeom prst="roundRect">
            <a:avLst/>
          </a:prstGeom>
          <a:solidFill>
            <a:srgbClr val="80C38B"/>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48*</a:t>
            </a:r>
            <a:endParaRPr lang="tr-TR" sz="1100" b="1" dirty="0">
              <a:solidFill>
                <a:schemeClr val="bg1"/>
              </a:solidFill>
            </a:endParaRPr>
          </a:p>
        </p:txBody>
      </p:sp>
      <p:sp>
        <p:nvSpPr>
          <p:cNvPr id="29" name="Dikdörtgen: Yuvarlatılmış Köşeler 2">
            <a:extLst>
              <a:ext uri="{FF2B5EF4-FFF2-40B4-BE49-F238E27FC236}">
                <a16:creationId xmlns:a16="http://schemas.microsoft.com/office/drawing/2014/main" id="{90BB4509-A8C1-4F40-B968-FB6F6847D1DC}"/>
              </a:ext>
            </a:extLst>
          </p:cNvPr>
          <p:cNvSpPr/>
          <p:nvPr/>
        </p:nvSpPr>
        <p:spPr>
          <a:xfrm rot="16200000">
            <a:off x="8713339" y="2005850"/>
            <a:ext cx="1056391" cy="268634"/>
          </a:xfrm>
          <a:prstGeom prst="roundRect">
            <a:avLst/>
          </a:prstGeom>
          <a:solidFill>
            <a:srgbClr val="9AC43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13</a:t>
            </a:r>
            <a:endParaRPr lang="tr-TR" sz="1100" b="1" dirty="0">
              <a:solidFill>
                <a:schemeClr val="bg1"/>
              </a:solidFill>
            </a:endParaRPr>
          </a:p>
        </p:txBody>
      </p:sp>
      <p:sp>
        <p:nvSpPr>
          <p:cNvPr id="30" name="Dikdörtgen: Yuvarlatılmış Köşeler 2">
            <a:extLst>
              <a:ext uri="{FF2B5EF4-FFF2-40B4-BE49-F238E27FC236}">
                <a16:creationId xmlns:a16="http://schemas.microsoft.com/office/drawing/2014/main" id="{453A48E3-94F5-4433-A10C-70B90F73E5DB}"/>
              </a:ext>
            </a:extLst>
          </p:cNvPr>
          <p:cNvSpPr/>
          <p:nvPr/>
        </p:nvSpPr>
        <p:spPr>
          <a:xfrm rot="16200000">
            <a:off x="5571219" y="2000062"/>
            <a:ext cx="1056391" cy="268634"/>
          </a:xfrm>
          <a:prstGeom prst="roundRect">
            <a:avLst/>
          </a:prstGeom>
          <a:solidFill>
            <a:srgbClr val="3D75B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Y" sz="1100" b="1" kern="0" dirty="0">
                <a:solidFill>
                  <a:schemeClr val="bg1"/>
                </a:solidFill>
                <a:latin typeface="Calibri"/>
                <a:ea typeface="+mj-ea"/>
                <a:cs typeface="Calibri"/>
              </a:rPr>
              <a:t>نهاية الشهر 2</a:t>
            </a:r>
            <a:endParaRPr lang="tr-TR" sz="1100" b="1" dirty="0">
              <a:solidFill>
                <a:schemeClr val="bg1"/>
              </a:solidFill>
            </a:endParaRPr>
          </a:p>
        </p:txBody>
      </p:sp>
      <p:sp>
        <p:nvSpPr>
          <p:cNvPr id="31" name="Dikdörtgen: Yuvarlatılmış Köşeler 2">
            <a:extLst>
              <a:ext uri="{FF2B5EF4-FFF2-40B4-BE49-F238E27FC236}">
                <a16:creationId xmlns:a16="http://schemas.microsoft.com/office/drawing/2014/main" id="{753A8C72-2F33-4910-91AB-062F2BA71452}"/>
              </a:ext>
            </a:extLst>
          </p:cNvPr>
          <p:cNvSpPr/>
          <p:nvPr/>
        </p:nvSpPr>
        <p:spPr>
          <a:xfrm>
            <a:off x="3857625" y="5486400"/>
            <a:ext cx="1058057" cy="270187"/>
          </a:xfrm>
          <a:prstGeom prst="roundRect">
            <a:avLst/>
          </a:prstGeom>
          <a:solidFill>
            <a:srgbClr val="44828C"/>
          </a:solidFill>
          <a:ln>
            <a:noFill/>
          </a:ln>
        </p:spPr>
        <p:style>
          <a:lnRef idx="2">
            <a:schemeClr val="accent1"/>
          </a:lnRef>
          <a:fillRef idx="1">
            <a:schemeClr val="lt1"/>
          </a:fillRef>
          <a:effectRef idx="0">
            <a:schemeClr val="accent1"/>
          </a:effectRef>
          <a:fontRef idx="minor">
            <a:schemeClr val="dk1"/>
          </a:fontRef>
        </p:style>
        <p:txBody>
          <a:bodyPr rtlCol="0" anchor="ctr"/>
          <a:lstStyle/>
          <a:p>
            <a:pPr rtl="1"/>
            <a:r>
              <a:rPr lang="ar-SY" sz="1400" b="1" kern="0" dirty="0">
                <a:solidFill>
                  <a:schemeClr val="bg1"/>
                </a:solidFill>
                <a:latin typeface="Calibri"/>
                <a:ea typeface="+mj-ea"/>
                <a:cs typeface="Calibri"/>
              </a:rPr>
              <a:t>جدري الماء</a:t>
            </a:r>
            <a:endParaRPr lang="tr-TR" sz="1400" b="1" dirty="0">
              <a:solidFill>
                <a:schemeClr val="bg1"/>
              </a:solidFill>
            </a:endParaRPr>
          </a:p>
        </p:txBody>
      </p:sp>
      <p:sp>
        <p:nvSpPr>
          <p:cNvPr id="32" name="object 4">
            <a:extLst>
              <a:ext uri="{FF2B5EF4-FFF2-40B4-BE49-F238E27FC236}">
                <a16:creationId xmlns:a16="http://schemas.microsoft.com/office/drawing/2014/main" id="{C308D899-A981-4D70-9521-07CF129ECBB8}"/>
              </a:ext>
            </a:extLst>
          </p:cNvPr>
          <p:cNvSpPr txBox="1"/>
          <p:nvPr/>
        </p:nvSpPr>
        <p:spPr>
          <a:xfrm>
            <a:off x="9532743" y="4477246"/>
            <a:ext cx="2604843" cy="1270220"/>
          </a:xfrm>
          <a:prstGeom prst="rect">
            <a:avLst/>
          </a:prstGeom>
        </p:spPr>
        <p:txBody>
          <a:bodyPr vert="horz" wrap="square" lIns="0" tIns="137795" rIns="0" bIns="0" rtlCol="0">
            <a:spAutoFit/>
          </a:bodyPr>
          <a:lstStyle/>
          <a:p>
            <a:pPr marL="71120" marR="56515" algn="just" rtl="1">
              <a:spcBef>
                <a:spcPts val="600"/>
              </a:spcBef>
              <a:spcAft>
                <a:spcPts val="0"/>
              </a:spcAft>
            </a:pPr>
            <a:r>
              <a:rPr lang="ar-SY" sz="1050" b="1" i="1" dirty="0">
                <a:solidFill>
                  <a:schemeClr val="bg1"/>
                </a:solidFill>
                <a:effectLst/>
                <a:latin typeface="Carlito"/>
                <a:ea typeface="Carlito"/>
                <a:cs typeface="Carlito"/>
              </a:rPr>
              <a:t>*سيتم تطبيقه على جميع الأطفال الذين دخلوا شهرهم الـ 48، بدءاً من أولئك الذين ولدوا في 1 تموز 2016. سيتم إعطاء الجرعة الثانية من لقاح </a:t>
            </a:r>
            <a:r>
              <a:rPr lang="tr-TR" sz="1050" b="1" i="1" dirty="0">
                <a:solidFill>
                  <a:schemeClr val="bg1"/>
                </a:solidFill>
                <a:effectLst/>
                <a:latin typeface="Carlito"/>
                <a:ea typeface="Carlito"/>
                <a:cs typeface="Carlito"/>
              </a:rPr>
              <a:t>KKK </a:t>
            </a:r>
            <a:r>
              <a:rPr lang="ar-SY" sz="1050" b="1" i="1" dirty="0">
                <a:solidFill>
                  <a:schemeClr val="bg1"/>
                </a:solidFill>
                <a:effectLst/>
                <a:latin typeface="Carlito"/>
                <a:ea typeface="Carlito"/>
                <a:cs typeface="Carlito"/>
              </a:rPr>
              <a:t> و </a:t>
            </a:r>
            <a:r>
              <a:rPr lang="tr-TR" sz="1050" b="1" i="1" dirty="0" err="1">
                <a:solidFill>
                  <a:schemeClr val="bg1"/>
                </a:solidFill>
                <a:effectLst/>
                <a:latin typeface="Carlito"/>
                <a:ea typeface="Carlito"/>
                <a:cs typeface="Carlito"/>
              </a:rPr>
              <a:t>DaBT</a:t>
            </a:r>
            <a:r>
              <a:rPr lang="tr-TR" sz="1050" b="1" i="1" dirty="0">
                <a:solidFill>
                  <a:schemeClr val="bg1"/>
                </a:solidFill>
                <a:effectLst/>
                <a:latin typeface="Carlito"/>
                <a:ea typeface="Carlito"/>
                <a:cs typeface="Carlito"/>
              </a:rPr>
              <a:t>-İPA  </a:t>
            </a:r>
            <a:r>
              <a:rPr lang="ar-SY" sz="1050" b="1" i="1" dirty="0">
                <a:solidFill>
                  <a:schemeClr val="bg1"/>
                </a:solidFill>
                <a:effectLst/>
                <a:latin typeface="Carlito"/>
                <a:ea typeface="Carlito"/>
                <a:cs typeface="Carlito"/>
              </a:rPr>
              <a:t>للأطفال الذين ولدوا قبل 1 تموز 2016 ولم يبدأوا التعليم الابتدائي بعد على شكل لقاحات مدرسية لل</a:t>
            </a:r>
            <a:r>
              <a:rPr lang="ar-SY" sz="1050" b="1" i="1" dirty="0">
                <a:solidFill>
                  <a:schemeClr val="bg1"/>
                </a:solidFill>
                <a:latin typeface="Carlito"/>
                <a:ea typeface="Carlito"/>
                <a:cs typeface="Carlito"/>
              </a:rPr>
              <a:t>صف الأول الأبتدائي </a:t>
            </a:r>
            <a:r>
              <a:rPr lang="ar-SY" sz="1050" b="1" i="1" dirty="0">
                <a:solidFill>
                  <a:schemeClr val="bg1"/>
                </a:solidFill>
                <a:effectLst/>
                <a:latin typeface="Carlito"/>
                <a:ea typeface="Carlito"/>
                <a:cs typeface="Carlito"/>
              </a:rPr>
              <a:t>في السنوات الدراسية 2020-2021 و2021-2022 و2022- 2023.</a:t>
            </a:r>
            <a:endParaRPr lang="tr-TR" sz="1050" b="1" i="1" dirty="0">
              <a:solidFill>
                <a:schemeClr val="bg1"/>
              </a:solidFill>
              <a:effectLst/>
              <a:latin typeface="Carlito"/>
              <a:ea typeface="Carlito"/>
              <a:cs typeface="Carlito"/>
            </a:endParaRPr>
          </a:p>
        </p:txBody>
      </p:sp>
    </p:spTree>
    <p:extLst>
      <p:ext uri="{BB962C8B-B14F-4D97-AF65-F5344CB8AC3E}">
        <p14:creationId xmlns:p14="http://schemas.microsoft.com/office/powerpoint/2010/main" val="31057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ADABE-0755-494B-98F8-1D7B82A0A1D8}"/>
              </a:ext>
            </a:extLst>
          </p:cNvPr>
          <p:cNvPicPr>
            <a:picLocks noChangeAspect="1"/>
          </p:cNvPicPr>
          <p:nvPr/>
        </p:nvPicPr>
        <p:blipFill>
          <a:blip r:embed="rId2"/>
          <a:stretch>
            <a:fillRect/>
          </a:stretch>
        </p:blipFill>
        <p:spPr>
          <a:xfrm>
            <a:off x="0" y="0"/>
            <a:ext cx="12192000" cy="6858000"/>
          </a:xfrm>
          <a:prstGeom prst="rect">
            <a:avLst/>
          </a:prstGeom>
        </p:spPr>
      </p:pic>
      <p:sp>
        <p:nvSpPr>
          <p:cNvPr id="9"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0"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00E8EF3F-0963-495D-80D0-5C2921920A28}"/>
              </a:ext>
            </a:extLst>
          </p:cNvPr>
          <p:cNvSpPr txBox="1"/>
          <p:nvPr/>
        </p:nvSpPr>
        <p:spPr>
          <a:xfrm>
            <a:off x="7920499" y="2219129"/>
            <a:ext cx="3397606" cy="3124573"/>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400" dirty="0">
                <a:cs typeface="Calibri"/>
              </a:rPr>
              <a:t>إلتهاب الكبد </a:t>
            </a:r>
            <a:r>
              <a:rPr lang="tr-TR" sz="2400" dirty="0">
                <a:cs typeface="Calibri"/>
              </a:rPr>
              <a:t>B</a:t>
            </a:r>
          </a:p>
          <a:p>
            <a:pPr marL="355600" marR="5080" indent="-342900" algn="just" rtl="1">
              <a:spcBef>
                <a:spcPts val="1200"/>
              </a:spcBef>
              <a:buFont typeface="Arial" panose="020B0604020202020204" pitchFamily="34" charset="0"/>
              <a:buChar char="•"/>
            </a:pPr>
            <a:r>
              <a:rPr lang="ar-SY" sz="2400" dirty="0">
                <a:cs typeface="Calibri"/>
              </a:rPr>
              <a:t>الخناق</a:t>
            </a:r>
          </a:p>
          <a:p>
            <a:pPr marL="355600" marR="5080" indent="-342900" algn="just" rtl="1">
              <a:spcBef>
                <a:spcPts val="1200"/>
              </a:spcBef>
              <a:buFont typeface="Arial" panose="020B0604020202020204" pitchFamily="34" charset="0"/>
              <a:buChar char="•"/>
            </a:pPr>
            <a:r>
              <a:rPr lang="ar-SY" sz="2400" dirty="0">
                <a:cs typeface="Calibri"/>
              </a:rPr>
              <a:t>السعال الديكي</a:t>
            </a:r>
          </a:p>
          <a:p>
            <a:pPr marL="355600" marR="5080" indent="-342900" algn="just" rtl="1">
              <a:spcBef>
                <a:spcPts val="1200"/>
              </a:spcBef>
              <a:buFont typeface="Arial" panose="020B0604020202020204" pitchFamily="34" charset="0"/>
              <a:buChar char="•"/>
            </a:pPr>
            <a:r>
              <a:rPr lang="ar-SY" sz="2400" dirty="0">
                <a:cs typeface="Calibri"/>
              </a:rPr>
              <a:t>الكزاز</a:t>
            </a:r>
          </a:p>
          <a:p>
            <a:pPr marL="355600" marR="5080" indent="-342900" algn="just" rtl="1">
              <a:spcBef>
                <a:spcPts val="1200"/>
              </a:spcBef>
              <a:buFont typeface="Arial" panose="020B0604020202020204" pitchFamily="34" charset="0"/>
              <a:buChar char="•"/>
            </a:pPr>
            <a:r>
              <a:rPr lang="ar-SY" sz="2400" dirty="0">
                <a:cs typeface="Calibri"/>
              </a:rPr>
              <a:t>شلل الأطفال</a:t>
            </a:r>
          </a:p>
          <a:p>
            <a:pPr marL="355600" marR="5080" indent="-342900" algn="just" rtl="1">
              <a:spcBef>
                <a:spcPts val="1200"/>
              </a:spcBef>
              <a:buFont typeface="Arial" panose="020B0604020202020204" pitchFamily="34" charset="0"/>
              <a:buChar char="•"/>
            </a:pPr>
            <a:r>
              <a:rPr lang="ar-SY" sz="2400" dirty="0">
                <a:cs typeface="Calibri"/>
              </a:rPr>
              <a:t>المستدمية النزلية</a:t>
            </a:r>
          </a:p>
        </p:txBody>
      </p:sp>
      <p:sp>
        <p:nvSpPr>
          <p:cNvPr id="13"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4" name="object 4">
            <a:extLst>
              <a:ext uri="{FF2B5EF4-FFF2-40B4-BE49-F238E27FC236}">
                <a16:creationId xmlns:a16="http://schemas.microsoft.com/office/drawing/2014/main" id="{00E8EF3F-0963-495D-80D0-5C2921920A28}"/>
              </a:ext>
            </a:extLst>
          </p:cNvPr>
          <p:cNvSpPr txBox="1"/>
          <p:nvPr/>
        </p:nvSpPr>
        <p:spPr>
          <a:xfrm>
            <a:off x="589547" y="3001180"/>
            <a:ext cx="2910753" cy="1247136"/>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اللقاحات التي يتم تطبيقها</a:t>
            </a:r>
          </a:p>
        </p:txBody>
      </p:sp>
      <p:sp>
        <p:nvSpPr>
          <p:cNvPr id="11" name="object 4">
            <a:extLst>
              <a:ext uri="{FF2B5EF4-FFF2-40B4-BE49-F238E27FC236}">
                <a16:creationId xmlns:a16="http://schemas.microsoft.com/office/drawing/2014/main" id="{9F9DDA5F-23FA-406C-98A4-572782010F70}"/>
              </a:ext>
            </a:extLst>
          </p:cNvPr>
          <p:cNvSpPr txBox="1"/>
          <p:nvPr/>
        </p:nvSpPr>
        <p:spPr>
          <a:xfrm>
            <a:off x="4307007" y="2215118"/>
            <a:ext cx="3397606" cy="3124573"/>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400" dirty="0">
                <a:cs typeface="Calibri"/>
              </a:rPr>
              <a:t>المكورات الرئوية (ذات الرئة)</a:t>
            </a:r>
          </a:p>
          <a:p>
            <a:pPr marL="355600" marR="5080" indent="-342900" algn="just" rtl="1">
              <a:spcBef>
                <a:spcPts val="1200"/>
              </a:spcBef>
              <a:buFont typeface="Arial" panose="020B0604020202020204" pitchFamily="34" charset="0"/>
              <a:buChar char="•"/>
            </a:pPr>
            <a:r>
              <a:rPr lang="ar-SY" sz="2400" dirty="0">
                <a:cs typeface="Calibri"/>
              </a:rPr>
              <a:t>الحصبة</a:t>
            </a:r>
          </a:p>
          <a:p>
            <a:pPr marL="355600" marR="5080" indent="-342900" algn="just" rtl="1">
              <a:spcBef>
                <a:spcPts val="1200"/>
              </a:spcBef>
              <a:buFont typeface="Arial" panose="020B0604020202020204" pitchFamily="34" charset="0"/>
              <a:buChar char="•"/>
            </a:pPr>
            <a:r>
              <a:rPr lang="ar-SY" sz="2400" dirty="0">
                <a:cs typeface="Calibri"/>
              </a:rPr>
              <a:t>الحصبة الألمانية</a:t>
            </a:r>
          </a:p>
          <a:p>
            <a:pPr marL="355600" marR="5080" indent="-342900" algn="just" rtl="1">
              <a:spcBef>
                <a:spcPts val="1200"/>
              </a:spcBef>
              <a:buFont typeface="Arial" panose="020B0604020202020204" pitchFamily="34" charset="0"/>
              <a:buChar char="•"/>
            </a:pPr>
            <a:r>
              <a:rPr lang="ar-SY" sz="2400" dirty="0">
                <a:cs typeface="Calibri"/>
              </a:rPr>
              <a:t>النكاف</a:t>
            </a:r>
          </a:p>
          <a:p>
            <a:pPr marL="355600" marR="5080" indent="-342900" algn="just" rtl="1">
              <a:spcBef>
                <a:spcPts val="1200"/>
              </a:spcBef>
              <a:buFont typeface="Arial" panose="020B0604020202020204" pitchFamily="34" charset="0"/>
              <a:buChar char="•"/>
            </a:pPr>
            <a:r>
              <a:rPr lang="ar-SY" sz="2400" dirty="0">
                <a:cs typeface="Calibri"/>
              </a:rPr>
              <a:t>جدري الماء</a:t>
            </a:r>
          </a:p>
          <a:p>
            <a:pPr marL="355600" marR="5080" indent="-342900" algn="just" rtl="1">
              <a:spcBef>
                <a:spcPts val="1200"/>
              </a:spcBef>
              <a:buFont typeface="Arial" panose="020B0604020202020204" pitchFamily="34" charset="0"/>
              <a:buChar char="•"/>
            </a:pPr>
            <a:r>
              <a:rPr lang="ar-SY" sz="2400" dirty="0">
                <a:cs typeface="Calibri"/>
              </a:rPr>
              <a:t>إلتهاب الكبد </a:t>
            </a:r>
            <a:r>
              <a:rPr lang="tr-TR" sz="2400" dirty="0">
                <a:cs typeface="Calibri"/>
              </a:rPr>
              <a:t>A</a:t>
            </a:r>
            <a:endParaRPr lang="ar-SY" sz="2400" dirty="0">
              <a:cs typeface="Calibri"/>
            </a:endParaRPr>
          </a:p>
        </p:txBody>
      </p:sp>
    </p:spTree>
    <p:extLst>
      <p:ext uri="{BB962C8B-B14F-4D97-AF65-F5344CB8AC3E}">
        <p14:creationId xmlns:p14="http://schemas.microsoft.com/office/powerpoint/2010/main" val="366416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62C3F3-D48D-7A43-987F-84A151886F39}"/>
              </a:ext>
            </a:extLst>
          </p:cNvPr>
          <p:cNvPicPr>
            <a:picLocks noChangeAspect="1"/>
          </p:cNvPicPr>
          <p:nvPr/>
        </p:nvPicPr>
        <p:blipFill>
          <a:blip r:embed="rId2"/>
          <a:stretch>
            <a:fillRect/>
          </a:stretch>
        </p:blipFill>
        <p:spPr>
          <a:xfrm>
            <a:off x="0" y="0"/>
            <a:ext cx="12192000" cy="6858000"/>
          </a:xfrm>
          <a:prstGeom prst="rect">
            <a:avLst/>
          </a:prstGeom>
        </p:spPr>
      </p:pic>
      <p:sp>
        <p:nvSpPr>
          <p:cNvPr id="7" name="Dikdörtgen: Köşeleri Yuvarlatılmış 9">
            <a:extLst>
              <a:ext uri="{FF2B5EF4-FFF2-40B4-BE49-F238E27FC236}">
                <a16:creationId xmlns:a16="http://schemas.microsoft.com/office/drawing/2014/main" id="{4AE08163-8FD7-4361-BE15-8454801462C1}"/>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8" name="Dikdörtgen: Köşeleri Yuvarlatılmış 11">
            <a:extLst>
              <a:ext uri="{FF2B5EF4-FFF2-40B4-BE49-F238E27FC236}">
                <a16:creationId xmlns:a16="http://schemas.microsoft.com/office/drawing/2014/main" id="{8B789F73-DFB7-4E4E-9D85-6C5ED22E74B8}"/>
              </a:ext>
            </a:extLst>
          </p:cNvPr>
          <p:cNvSpPr/>
          <p:nvPr/>
        </p:nvSpPr>
        <p:spPr>
          <a:xfrm>
            <a:off x="1533386" y="5852962"/>
            <a:ext cx="1245465" cy="142735"/>
          </a:xfrm>
          <a:prstGeom prst="roundRect">
            <a:avLst>
              <a:gd name="adj" fmla="val 0"/>
            </a:avLst>
          </a:prstGeom>
          <a:solidFill>
            <a:srgbClr val="0D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00E8EF3F-0963-495D-80D0-5C2921920A28}"/>
              </a:ext>
            </a:extLst>
          </p:cNvPr>
          <p:cNvSpPr txBox="1"/>
          <p:nvPr/>
        </p:nvSpPr>
        <p:spPr>
          <a:xfrm>
            <a:off x="4307007" y="2219129"/>
            <a:ext cx="7636739" cy="3401572"/>
          </a:xfrm>
          <a:prstGeom prst="rect">
            <a:avLst/>
          </a:prstGeom>
        </p:spPr>
        <p:txBody>
          <a:bodyPr vert="horz" wrap="square" lIns="0" tIns="137795" rIns="0" bIns="0" rtlCol="0">
            <a:spAutoFit/>
          </a:bodyPr>
          <a:lstStyle/>
          <a:p>
            <a:pPr marL="355600" marR="5080" indent="-342900" algn="just" rtl="1">
              <a:spcBef>
                <a:spcPts val="1200"/>
              </a:spcBef>
              <a:buFont typeface="Arial" panose="020B0604020202020204" pitchFamily="34" charset="0"/>
              <a:buChar char="•"/>
            </a:pPr>
            <a:r>
              <a:rPr lang="ar-SY" sz="2400" dirty="0">
                <a:solidFill>
                  <a:schemeClr val="bg1"/>
                </a:solidFill>
                <a:cs typeface="Calibri"/>
              </a:rPr>
              <a:t>يوصى بتطبيق لقاح الـ</a:t>
            </a:r>
            <a:r>
              <a:rPr lang="tr-TR" sz="2400" dirty="0" err="1">
                <a:solidFill>
                  <a:schemeClr val="bg1"/>
                </a:solidFill>
                <a:cs typeface="Calibri"/>
              </a:rPr>
              <a:t>Td</a:t>
            </a:r>
            <a:r>
              <a:rPr lang="tr-TR" sz="2400" dirty="0">
                <a:solidFill>
                  <a:schemeClr val="bg1"/>
                </a:solidFill>
                <a:cs typeface="Calibri"/>
              </a:rPr>
              <a:t> </a:t>
            </a:r>
            <a:r>
              <a:rPr lang="ar-SY" sz="2400" dirty="0">
                <a:solidFill>
                  <a:schemeClr val="bg1"/>
                </a:solidFill>
                <a:cs typeface="Calibri"/>
              </a:rPr>
              <a:t> لدى جميع النساء الحوامل اللواتي لم يتم تلقيحهن مطلقاً في مرحلة </a:t>
            </a:r>
            <a:r>
              <a:rPr lang="ar-SY" sz="2400" dirty="0" smtClean="0">
                <a:solidFill>
                  <a:schemeClr val="bg1"/>
                </a:solidFill>
                <a:cs typeface="Calibri"/>
              </a:rPr>
              <a:t>الطفولة واللواتي </a:t>
            </a:r>
            <a:r>
              <a:rPr lang="ar-SY" sz="2400" dirty="0">
                <a:solidFill>
                  <a:schemeClr val="bg1"/>
                </a:solidFill>
                <a:cs typeface="Calibri"/>
              </a:rPr>
              <a:t>لا تعرف حالة اللقاح </a:t>
            </a:r>
            <a:r>
              <a:rPr lang="ar-SY" sz="2400" dirty="0" smtClean="0">
                <a:solidFill>
                  <a:schemeClr val="bg1"/>
                </a:solidFill>
                <a:cs typeface="Calibri"/>
              </a:rPr>
              <a:t>لديهن واللواتي </a:t>
            </a:r>
            <a:r>
              <a:rPr lang="ar-SY" sz="2400" dirty="0">
                <a:solidFill>
                  <a:schemeClr val="bg1"/>
                </a:solidFill>
                <a:cs typeface="Calibri"/>
              </a:rPr>
              <a:t>تم تلقيحهن بشكل غير كامل.</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يجب أن تتلقى النساء الحوامل اللواتي لم يتم تلقيحهن مطلقاً جرعتين على الأقل من لقاح الـ</a:t>
            </a:r>
            <a:r>
              <a:rPr lang="tr-TR" sz="2400" dirty="0" err="1">
                <a:solidFill>
                  <a:schemeClr val="bg1"/>
                </a:solidFill>
                <a:cs typeface="Calibri"/>
              </a:rPr>
              <a:t>Td</a:t>
            </a:r>
            <a:r>
              <a:rPr lang="tr-TR" sz="2400" dirty="0">
                <a:solidFill>
                  <a:schemeClr val="bg1"/>
                </a:solidFill>
                <a:cs typeface="Calibri"/>
              </a:rPr>
              <a:t> </a:t>
            </a:r>
            <a:r>
              <a:rPr lang="ar-SY" sz="2400" dirty="0">
                <a:solidFill>
                  <a:schemeClr val="bg1"/>
                </a:solidFill>
                <a:cs typeface="Calibri"/>
              </a:rPr>
              <a:t> بفاصل 4 أسابيع بدءاً من الشهر الرابع من الحمل. يجب إتمام الجرعة الثانية قبل أسبوعين على الأقل من الولادة.</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تزداد أيضاً أهمية توفير ظروف ولادة نظيفة والعناية بسرة الطفل بشكل صحيح.</a:t>
            </a:r>
          </a:p>
        </p:txBody>
      </p:sp>
      <p:sp>
        <p:nvSpPr>
          <p:cNvPr id="11" name="object 4">
            <a:extLst>
              <a:ext uri="{FF2B5EF4-FFF2-40B4-BE49-F238E27FC236}">
                <a16:creationId xmlns:a16="http://schemas.microsoft.com/office/drawing/2014/main" id="{00E8EF3F-0963-495D-80D0-5C2921920A28}"/>
              </a:ext>
            </a:extLst>
          </p:cNvPr>
          <p:cNvSpPr txBox="1"/>
          <p:nvPr/>
        </p:nvSpPr>
        <p:spPr>
          <a:xfrm>
            <a:off x="1583472" y="1561400"/>
            <a:ext cx="1908811" cy="508473"/>
          </a:xfrm>
          <a:prstGeom prst="rect">
            <a:avLst/>
          </a:prstGeom>
        </p:spPr>
        <p:txBody>
          <a:bodyPr vert="horz" wrap="square" lIns="0" tIns="137795" rIns="0" bIns="0" rtlCol="0">
            <a:spAutoFit/>
          </a:bodyPr>
          <a:lstStyle/>
          <a:p>
            <a:pPr marL="12700" marR="5080" algn="just" rtl="1">
              <a:spcBef>
                <a:spcPts val="1200"/>
              </a:spcBef>
            </a:pPr>
            <a:r>
              <a:rPr lang="ar-SY" sz="2400" b="1" dirty="0">
                <a:cs typeface="Calibri"/>
              </a:rPr>
              <a:t>وحدة اللقاح:</a:t>
            </a:r>
          </a:p>
        </p:txBody>
      </p:sp>
      <p:sp>
        <p:nvSpPr>
          <p:cNvPr id="12" name="object 4">
            <a:extLst>
              <a:ext uri="{FF2B5EF4-FFF2-40B4-BE49-F238E27FC236}">
                <a16:creationId xmlns:a16="http://schemas.microsoft.com/office/drawing/2014/main" id="{00E8EF3F-0963-495D-80D0-5C2921920A28}"/>
              </a:ext>
            </a:extLst>
          </p:cNvPr>
          <p:cNvSpPr txBox="1"/>
          <p:nvPr/>
        </p:nvSpPr>
        <p:spPr>
          <a:xfrm>
            <a:off x="589547" y="2676321"/>
            <a:ext cx="2910753" cy="1801134"/>
          </a:xfrm>
          <a:prstGeom prst="rect">
            <a:avLst/>
          </a:prstGeom>
        </p:spPr>
        <p:txBody>
          <a:bodyPr vert="horz" wrap="square" lIns="0" tIns="137795" rIns="0" bIns="0" rtlCol="0">
            <a:spAutoFit/>
          </a:bodyPr>
          <a:lstStyle/>
          <a:p>
            <a:pPr marL="12700" marR="5080" algn="r" rtl="1">
              <a:spcBef>
                <a:spcPts val="1200"/>
              </a:spcBef>
            </a:pPr>
            <a:r>
              <a:rPr lang="ar-SY" sz="3600" dirty="0">
                <a:cs typeface="Calibri"/>
              </a:rPr>
              <a:t>لقاح</a:t>
            </a:r>
            <a:r>
              <a:rPr lang="tr-TR" sz="3600" dirty="0" err="1">
                <a:cs typeface="Calibri"/>
              </a:rPr>
              <a:t>Td</a:t>
            </a:r>
            <a:r>
              <a:rPr lang="tr-TR" sz="3600" dirty="0">
                <a:cs typeface="Calibri"/>
              </a:rPr>
              <a:t> </a:t>
            </a:r>
            <a:r>
              <a:rPr lang="ar-SY" sz="3600" dirty="0">
                <a:cs typeface="Calibri"/>
              </a:rPr>
              <a:t> (الخناق - الكزاز) لدى النساء </a:t>
            </a:r>
            <a:r>
              <a:rPr lang="ar-SY" sz="3600" dirty="0" smtClean="0">
                <a:cs typeface="Calibri"/>
              </a:rPr>
              <a:t>في فترة الخصوبة</a:t>
            </a:r>
            <a:endParaRPr lang="ar-SY" sz="3600" dirty="0">
              <a:cs typeface="Calibri"/>
            </a:endParaRPr>
          </a:p>
        </p:txBody>
      </p:sp>
    </p:spTree>
    <p:extLst>
      <p:ext uri="{BB962C8B-B14F-4D97-AF65-F5344CB8AC3E}">
        <p14:creationId xmlns:p14="http://schemas.microsoft.com/office/powerpoint/2010/main" val="34853433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TotalTime>
  <Words>927</Words>
  <Application>Microsoft Office PowerPoint</Application>
  <PresentationFormat>Geniş ekran</PresentationFormat>
  <Paragraphs>129</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Calibri Light</vt:lpstr>
      <vt:lpstr>Carlito</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BAĞIŞIKLAMA MODÜLÜ </dc:title>
  <dc:creator>Ümit Özdemirer</dc:creator>
  <cp:lastModifiedBy>SGDD-USER</cp:lastModifiedBy>
  <cp:revision>56</cp:revision>
  <dcterms:created xsi:type="dcterms:W3CDTF">2021-07-14T10:24:50Z</dcterms:created>
  <dcterms:modified xsi:type="dcterms:W3CDTF">2021-11-23T12:51:43Z</dcterms:modified>
</cp:coreProperties>
</file>